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57" r:id="rId3"/>
    <p:sldId id="260" r:id="rId4"/>
    <p:sldId id="290" r:id="rId5"/>
    <p:sldId id="291" r:id="rId6"/>
    <p:sldId id="292" r:id="rId7"/>
    <p:sldId id="293" r:id="rId8"/>
    <p:sldId id="263" r:id="rId9"/>
    <p:sldId id="265" r:id="rId10"/>
    <p:sldId id="266" r:id="rId11"/>
    <p:sldId id="268" r:id="rId12"/>
    <p:sldId id="269" r:id="rId13"/>
    <p:sldId id="299" r:id="rId14"/>
    <p:sldId id="271" r:id="rId15"/>
    <p:sldId id="272" r:id="rId16"/>
    <p:sldId id="273" r:id="rId17"/>
    <p:sldId id="274" r:id="rId18"/>
    <p:sldId id="301" r:id="rId19"/>
    <p:sldId id="275" r:id="rId20"/>
    <p:sldId id="277" r:id="rId21"/>
    <p:sldId id="302" r:id="rId22"/>
    <p:sldId id="278" r:id="rId23"/>
    <p:sldId id="300" r:id="rId24"/>
    <p:sldId id="280" r:id="rId25"/>
    <p:sldId id="281" r:id="rId26"/>
    <p:sldId id="282" r:id="rId27"/>
    <p:sldId id="285" r:id="rId28"/>
    <p:sldId id="303" r:id="rId29"/>
    <p:sldId id="294" r:id="rId30"/>
    <p:sldId id="288" r:id="rId31"/>
    <p:sldId id="289" r:id="rId32"/>
    <p:sldId id="296" r:id="rId33"/>
    <p:sldId id="298" r:id="rId34"/>
    <p:sldId id="258" r:id="rId35"/>
  </p:sldIdLst>
  <p:sldSz cx="5761038" cy="3240088"/>
  <p:notesSz cx="6858000" cy="9144000"/>
  <p:custDataLst>
    <p:tags r:id="rId37"/>
  </p:custDataLst>
  <p:defaultTextStyle>
    <a:defPPr>
      <a:defRPr lang="ru-RU"/>
    </a:defPPr>
    <a:lvl1pPr marL="0" algn="l" defTabSz="9143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0" algn="l" defTabSz="9143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0" algn="l" defTabSz="9143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0" algn="l" defTabSz="9143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0" algn="l" defTabSz="9143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0" algn="l" defTabSz="9143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80" algn="l" defTabSz="9143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60" algn="l" defTabSz="9143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40" algn="l" defTabSz="9143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021">
          <p15:clr>
            <a:srgbClr val="A4A3A4"/>
          </p15:clr>
        </p15:guide>
        <p15:guide id="2" pos="181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328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5" autoAdjust="0"/>
    <p:restoredTop sz="94723" autoAdjust="0"/>
  </p:normalViewPr>
  <p:slideViewPr>
    <p:cSldViewPr>
      <p:cViewPr>
        <p:scale>
          <a:sx n="160" d="100"/>
          <a:sy n="160" d="100"/>
        </p:scale>
        <p:origin x="-432" y="-66"/>
      </p:cViewPr>
      <p:guideLst>
        <p:guide orient="horz" pos="1021"/>
        <p:guide pos="18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2DD5BA-57DD-4639-8084-F8320D253088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F4FF74-4901-4981-841A-036927DFE3A8}">
      <dgm:prSet phldrT="[Text]" custT="1"/>
      <dgm:spPr>
        <a:xfrm>
          <a:off x="0" y="0"/>
          <a:ext cx="9702613" cy="755613"/>
        </a:xfrm>
        <a:prstGeom prst="rect">
          <a:avLst/>
        </a:prstGeom>
        <a:solidFill>
          <a:sysClr val="window" lastClr="FFFFFF"/>
        </a:solidFill>
        <a:ln>
          <a:solidFill>
            <a:srgbClr val="2683C6"/>
          </a:solidFill>
        </a:ln>
        <a:effectLst/>
      </dgm:spPr>
      <dgm:t>
        <a:bodyPr/>
        <a:lstStyle/>
        <a:p>
          <a:r>
            <a:rPr lang="ru-RU" sz="900" b="1" dirty="0" smtClean="0">
              <a:solidFill>
                <a:srgbClr val="0070C0"/>
              </a:solidFill>
              <a:latin typeface="+mn-lt"/>
              <a:ea typeface="+mn-ea"/>
              <a:cs typeface="+mn-cs"/>
            </a:rPr>
            <a:t>Прогностические особенности, обычно связанные с ТНРМЖ</a:t>
          </a:r>
          <a:endParaRPr lang="en-US" sz="900" dirty="0">
            <a:solidFill>
              <a:srgbClr val="0070C0"/>
            </a:solidFill>
            <a:latin typeface="+mn-lt"/>
            <a:ea typeface="+mn-ea"/>
            <a:cs typeface="+mn-cs"/>
          </a:endParaRPr>
        </a:p>
      </dgm:t>
    </dgm:pt>
    <dgm:pt modelId="{377D8991-5C03-46C9-8A8D-A9AA17A6184B}" type="parTrans" cxnId="{92A58812-1FC6-4406-8FE6-DABAF8C36C94}">
      <dgm:prSet/>
      <dgm:spPr/>
      <dgm:t>
        <a:bodyPr/>
        <a:lstStyle/>
        <a:p>
          <a:endParaRPr lang="en-US" sz="900">
            <a:latin typeface="+mn-lt"/>
          </a:endParaRPr>
        </a:p>
      </dgm:t>
    </dgm:pt>
    <dgm:pt modelId="{88D8FD54-E9A0-4EC7-8C64-9F92317B4122}" type="sibTrans" cxnId="{92A58812-1FC6-4406-8FE6-DABAF8C36C94}">
      <dgm:prSet/>
      <dgm:spPr/>
      <dgm:t>
        <a:bodyPr/>
        <a:lstStyle/>
        <a:p>
          <a:endParaRPr lang="en-US" sz="900">
            <a:latin typeface="+mn-lt"/>
          </a:endParaRPr>
        </a:p>
      </dgm:t>
    </dgm:pt>
    <dgm:pt modelId="{EA16B20B-B9DF-4DAB-8209-B7247CCAAB48}">
      <dgm:prSet phldrT="[Text]" custT="1"/>
      <dgm:spPr>
        <a:xfrm>
          <a:off x="1184" y="755613"/>
          <a:ext cx="1940048" cy="1586787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2683C6"/>
          </a:solidFill>
          <a:prstDash val="solid"/>
          <a:miter lim="800000"/>
        </a:ln>
        <a:effectLst/>
      </dgm:spPr>
      <dgm:t>
        <a:bodyPr/>
        <a:lstStyle/>
        <a:p>
          <a:r>
            <a:rPr lang="ru-RU" sz="800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Более молодые женщины и женщины с симптомами и более крупными опухолями</a:t>
          </a:r>
          <a:r>
            <a:rPr lang="en-US" sz="800" baseline="30000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3,4</a:t>
          </a:r>
          <a:endParaRPr lang="en-US" sz="800" dirty="0">
            <a:solidFill>
              <a:sysClr val="windowText" lastClr="000000"/>
            </a:solidFill>
            <a:latin typeface="+mn-lt"/>
            <a:ea typeface="+mn-ea"/>
            <a:cs typeface="+mn-cs"/>
          </a:endParaRPr>
        </a:p>
      </dgm:t>
    </dgm:pt>
    <dgm:pt modelId="{8E3CF963-67B8-405B-BC84-B0CDB2BC91ED}" type="parTrans" cxnId="{522B7670-05F5-422C-9343-7AA7190D2EE4}">
      <dgm:prSet/>
      <dgm:spPr/>
      <dgm:t>
        <a:bodyPr/>
        <a:lstStyle/>
        <a:p>
          <a:endParaRPr lang="en-US" sz="900">
            <a:latin typeface="+mn-lt"/>
          </a:endParaRPr>
        </a:p>
      </dgm:t>
    </dgm:pt>
    <dgm:pt modelId="{43563F0D-2A00-445E-8AAA-3B404942B035}" type="sibTrans" cxnId="{522B7670-05F5-422C-9343-7AA7190D2EE4}">
      <dgm:prSet/>
      <dgm:spPr/>
      <dgm:t>
        <a:bodyPr/>
        <a:lstStyle/>
        <a:p>
          <a:endParaRPr lang="en-US" sz="900">
            <a:latin typeface="+mn-lt"/>
          </a:endParaRPr>
        </a:p>
      </dgm:t>
    </dgm:pt>
    <dgm:pt modelId="{BDEFCBC9-92D9-4B6D-9BFC-D7CC17ABA317}">
      <dgm:prSet phldrT="[Text]" custT="1"/>
      <dgm:spPr>
        <a:xfrm>
          <a:off x="1941233" y="755613"/>
          <a:ext cx="1940048" cy="1586787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2683C6"/>
          </a:solidFill>
          <a:prstDash val="solid"/>
          <a:miter lim="800000"/>
        </a:ln>
        <a:effectLst/>
      </dgm:spPr>
      <dgm:t>
        <a:bodyPr/>
        <a:lstStyle/>
        <a:p>
          <a:r>
            <a:rPr lang="ru-RU" sz="800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Обычно не диагностируется на основании аномальной скрининговой маммографии</a:t>
          </a:r>
          <a:r>
            <a:rPr lang="en-US" sz="800" baseline="30000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4</a:t>
          </a:r>
          <a:endParaRPr lang="en-US" sz="800" dirty="0">
            <a:solidFill>
              <a:sysClr val="windowText" lastClr="000000"/>
            </a:solidFill>
            <a:latin typeface="+mn-lt"/>
            <a:ea typeface="+mn-ea"/>
            <a:cs typeface="+mn-cs"/>
          </a:endParaRPr>
        </a:p>
      </dgm:t>
    </dgm:pt>
    <dgm:pt modelId="{503EF3CF-97FD-454C-A94D-58589A0CE21B}" type="parTrans" cxnId="{79605E4F-A15B-4E3B-9A89-61B26A1D52E7}">
      <dgm:prSet/>
      <dgm:spPr/>
      <dgm:t>
        <a:bodyPr/>
        <a:lstStyle/>
        <a:p>
          <a:endParaRPr lang="en-US" sz="900">
            <a:latin typeface="+mn-lt"/>
          </a:endParaRPr>
        </a:p>
      </dgm:t>
    </dgm:pt>
    <dgm:pt modelId="{7294E07A-69A3-4D06-9849-883E867606BB}" type="sibTrans" cxnId="{79605E4F-A15B-4E3B-9A89-61B26A1D52E7}">
      <dgm:prSet/>
      <dgm:spPr/>
      <dgm:t>
        <a:bodyPr/>
        <a:lstStyle/>
        <a:p>
          <a:endParaRPr lang="en-US" sz="900">
            <a:latin typeface="+mn-lt"/>
          </a:endParaRPr>
        </a:p>
      </dgm:t>
    </dgm:pt>
    <dgm:pt modelId="{DD20290B-36C8-4776-ADA5-94FECAA4C124}">
      <dgm:prSet phldrT="[Text]" custT="1"/>
      <dgm:spPr>
        <a:xfrm>
          <a:off x="3881282" y="755613"/>
          <a:ext cx="1940048" cy="1586787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2683C6"/>
          </a:solidFill>
          <a:prstDash val="solid"/>
          <a:miter lim="800000"/>
        </a:ln>
        <a:effectLst/>
      </dgm:spPr>
      <dgm:t>
        <a:bodyPr/>
        <a:lstStyle/>
        <a:p>
          <a:r>
            <a:rPr lang="ru-RU" sz="800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Вероятность рецидива и метастазирования, особенно во внутренних органах и мягких тканях</a:t>
          </a:r>
          <a:r>
            <a:rPr lang="en-US" sz="800" baseline="30000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4</a:t>
          </a:r>
          <a:endParaRPr lang="en-US" sz="800" dirty="0">
            <a:solidFill>
              <a:sysClr val="windowText" lastClr="000000"/>
            </a:solidFill>
            <a:latin typeface="+mn-lt"/>
            <a:ea typeface="+mn-ea"/>
            <a:cs typeface="+mn-cs"/>
          </a:endParaRPr>
        </a:p>
      </dgm:t>
    </dgm:pt>
    <dgm:pt modelId="{B4D8AB91-8886-4687-BFEA-842A1422E304}" type="parTrans" cxnId="{4039B552-3B60-4D9C-9305-0CEE7455C09A}">
      <dgm:prSet/>
      <dgm:spPr/>
      <dgm:t>
        <a:bodyPr/>
        <a:lstStyle/>
        <a:p>
          <a:endParaRPr lang="en-US" sz="900">
            <a:latin typeface="+mn-lt"/>
          </a:endParaRPr>
        </a:p>
      </dgm:t>
    </dgm:pt>
    <dgm:pt modelId="{E4EC1749-169D-4CDA-9F82-504EBACD220F}" type="sibTrans" cxnId="{4039B552-3B60-4D9C-9305-0CEE7455C09A}">
      <dgm:prSet/>
      <dgm:spPr/>
      <dgm:t>
        <a:bodyPr/>
        <a:lstStyle/>
        <a:p>
          <a:endParaRPr lang="en-US" sz="900">
            <a:latin typeface="+mn-lt"/>
          </a:endParaRPr>
        </a:p>
      </dgm:t>
    </dgm:pt>
    <dgm:pt modelId="{F436610B-D28D-4A62-90A8-3A0634C6DF10}">
      <dgm:prSet phldrT="[Text]" custT="1"/>
      <dgm:spPr>
        <a:xfrm>
          <a:off x="5821330" y="755613"/>
          <a:ext cx="1940048" cy="1586787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2683C6"/>
          </a:solidFill>
          <a:prstDash val="solid"/>
          <a:miter lim="800000"/>
        </a:ln>
        <a:effectLst/>
      </dgm:spPr>
      <dgm:t>
        <a:bodyPr/>
        <a:lstStyle/>
        <a:p>
          <a:r>
            <a:rPr lang="ru-RU" sz="800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5-летняя выживаемость при метастатическом TНРМЖ стадии IV (мТНРМЖ) на момент постановки диагноза составляет &lt;30%</a:t>
          </a:r>
          <a:r>
            <a:rPr lang="en-US" sz="800" baseline="30000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5</a:t>
          </a:r>
          <a:endParaRPr lang="en-US" sz="800" dirty="0">
            <a:solidFill>
              <a:sysClr val="windowText" lastClr="000000"/>
            </a:solidFill>
            <a:latin typeface="+mn-lt"/>
            <a:ea typeface="+mn-ea"/>
            <a:cs typeface="+mn-cs"/>
          </a:endParaRPr>
        </a:p>
      </dgm:t>
    </dgm:pt>
    <dgm:pt modelId="{61B2B34C-927D-4FEC-8D61-7978920EF40C}" type="parTrans" cxnId="{74494758-2C74-4573-BADF-942C0EB5C926}">
      <dgm:prSet/>
      <dgm:spPr/>
      <dgm:t>
        <a:bodyPr/>
        <a:lstStyle/>
        <a:p>
          <a:endParaRPr lang="en-US" sz="900">
            <a:latin typeface="+mn-lt"/>
          </a:endParaRPr>
        </a:p>
      </dgm:t>
    </dgm:pt>
    <dgm:pt modelId="{1A9DF114-7015-41B8-B16B-23CE57283ECC}" type="sibTrans" cxnId="{74494758-2C74-4573-BADF-942C0EB5C926}">
      <dgm:prSet/>
      <dgm:spPr/>
      <dgm:t>
        <a:bodyPr/>
        <a:lstStyle/>
        <a:p>
          <a:endParaRPr lang="en-US" sz="900">
            <a:latin typeface="+mn-lt"/>
          </a:endParaRPr>
        </a:p>
      </dgm:t>
    </dgm:pt>
    <dgm:pt modelId="{02C67A44-939C-4CA3-A5CB-D06D685F2025}">
      <dgm:prSet phldrT="[Text]" custT="1"/>
      <dgm:spPr>
        <a:xfrm>
          <a:off x="7761379" y="755613"/>
          <a:ext cx="1940048" cy="1586787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2683C6"/>
          </a:solidFill>
          <a:prstDash val="solid"/>
          <a:miter lim="800000"/>
        </a:ln>
        <a:effectLst/>
      </dgm:spPr>
      <dgm:t>
        <a:bodyPr/>
        <a:lstStyle/>
        <a:p>
          <a:r>
            <a:rPr lang="ru-RU" sz="800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Средняя продолжительность жизни пациентов с мТНРМЖ оценивается в 12-18 месяцев.</a:t>
          </a:r>
          <a:r>
            <a:rPr lang="en-US" sz="800" baseline="30000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6</a:t>
          </a:r>
          <a:endParaRPr lang="en-US" sz="800" dirty="0">
            <a:solidFill>
              <a:sysClr val="windowText" lastClr="000000"/>
            </a:solidFill>
            <a:latin typeface="+mn-lt"/>
            <a:ea typeface="+mn-ea"/>
            <a:cs typeface="+mn-cs"/>
          </a:endParaRPr>
        </a:p>
      </dgm:t>
    </dgm:pt>
    <dgm:pt modelId="{7CB6F8D2-0300-4B3A-9CB1-39CC4B8487CC}" type="parTrans" cxnId="{7C6B84E0-CBD9-4EA9-9ECD-5125B242BCAC}">
      <dgm:prSet/>
      <dgm:spPr/>
      <dgm:t>
        <a:bodyPr/>
        <a:lstStyle/>
        <a:p>
          <a:endParaRPr lang="en-US" sz="900">
            <a:latin typeface="+mn-lt"/>
          </a:endParaRPr>
        </a:p>
      </dgm:t>
    </dgm:pt>
    <dgm:pt modelId="{9A371C72-F796-4BE8-842F-3208AC2335F3}" type="sibTrans" cxnId="{7C6B84E0-CBD9-4EA9-9ECD-5125B242BCAC}">
      <dgm:prSet/>
      <dgm:spPr/>
      <dgm:t>
        <a:bodyPr/>
        <a:lstStyle/>
        <a:p>
          <a:endParaRPr lang="en-US" sz="900">
            <a:latin typeface="+mn-lt"/>
          </a:endParaRPr>
        </a:p>
      </dgm:t>
    </dgm:pt>
    <dgm:pt modelId="{7316A5C7-C761-4053-959A-53D8FB92D548}" type="pres">
      <dgm:prSet presAssocID="{042DD5BA-57DD-4639-8084-F8320D25308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EC6D260-F313-459D-926A-CE2A1CC285DF}" type="pres">
      <dgm:prSet presAssocID="{A0F4FF74-4901-4981-841A-036927DFE3A8}" presName="roof" presStyleLbl="dkBgShp" presStyleIdx="0" presStyleCnt="2" custLinFactNeighborX="-1565" custLinFactNeighborY="1326"/>
      <dgm:spPr/>
      <dgm:t>
        <a:bodyPr/>
        <a:lstStyle/>
        <a:p>
          <a:endParaRPr lang="en-US"/>
        </a:p>
      </dgm:t>
    </dgm:pt>
    <dgm:pt modelId="{36D97C6A-578F-413E-8722-4042F780068B}" type="pres">
      <dgm:prSet presAssocID="{A0F4FF74-4901-4981-841A-036927DFE3A8}" presName="pillars" presStyleCnt="0"/>
      <dgm:spPr/>
    </dgm:pt>
    <dgm:pt modelId="{33E9FE76-9325-4FDA-B61C-5C61ACA112D0}" type="pres">
      <dgm:prSet presAssocID="{A0F4FF74-4901-4981-841A-036927DFE3A8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8935E-FC68-4B5D-8B6E-A0BA49B276B3}" type="pres">
      <dgm:prSet presAssocID="{BDEFCBC9-92D9-4B6D-9BFC-D7CC17ABA317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7DE711-B9F1-4E0D-ACB6-0B852E996B3E}" type="pres">
      <dgm:prSet presAssocID="{DD20290B-36C8-4776-ADA5-94FECAA4C124}" presName="pillar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8084AA-CC68-4187-86BB-71A0E5B083B4}" type="pres">
      <dgm:prSet presAssocID="{F436610B-D28D-4A62-90A8-3A0634C6DF10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266DB0-0844-499D-9FB1-512EBBB70F2E}" type="pres">
      <dgm:prSet presAssocID="{02C67A44-939C-4CA3-A5CB-D06D685F2025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144BBA-0A96-4249-A609-3865EE1610C7}" type="pres">
      <dgm:prSet presAssocID="{A0F4FF74-4901-4981-841A-036927DFE3A8}" presName="base" presStyleLbl="dkBgShp" presStyleIdx="1" presStyleCnt="2" custLinFactNeighborY="5085"/>
      <dgm:spPr>
        <a:xfrm>
          <a:off x="0" y="2342400"/>
          <a:ext cx="9702613" cy="176309"/>
        </a:xfrm>
        <a:prstGeom prst="rect">
          <a:avLst/>
        </a:prstGeom>
        <a:solidFill>
          <a:sysClr val="window" lastClr="FFFFFF"/>
        </a:solidFill>
        <a:ln>
          <a:solidFill>
            <a:srgbClr val="2683C6"/>
          </a:solidFill>
        </a:ln>
        <a:effectLst/>
      </dgm:spPr>
      <dgm:t>
        <a:bodyPr/>
        <a:lstStyle/>
        <a:p>
          <a:endParaRPr lang="en-US"/>
        </a:p>
      </dgm:t>
    </dgm:pt>
  </dgm:ptLst>
  <dgm:cxnLst>
    <dgm:cxn modelId="{BC5EAB8A-48A8-4619-9DA4-AE703EBEEA4F}" type="presOf" srcId="{BDEFCBC9-92D9-4B6D-9BFC-D7CC17ABA317}" destId="{5E98935E-FC68-4B5D-8B6E-A0BA49B276B3}" srcOrd="0" destOrd="0" presId="urn:microsoft.com/office/officeart/2005/8/layout/hList3"/>
    <dgm:cxn modelId="{4FFDBB7E-C94D-409C-8281-1D2E8D511114}" type="presOf" srcId="{042DD5BA-57DD-4639-8084-F8320D253088}" destId="{7316A5C7-C761-4053-959A-53D8FB92D548}" srcOrd="0" destOrd="0" presId="urn:microsoft.com/office/officeart/2005/8/layout/hList3"/>
    <dgm:cxn modelId="{92A58812-1FC6-4406-8FE6-DABAF8C36C94}" srcId="{042DD5BA-57DD-4639-8084-F8320D253088}" destId="{A0F4FF74-4901-4981-841A-036927DFE3A8}" srcOrd="0" destOrd="0" parTransId="{377D8991-5C03-46C9-8A8D-A9AA17A6184B}" sibTransId="{88D8FD54-E9A0-4EC7-8C64-9F92317B4122}"/>
    <dgm:cxn modelId="{D40BF9E3-2559-4DDA-B8BC-E7055A5196F2}" type="presOf" srcId="{F436610B-D28D-4A62-90A8-3A0634C6DF10}" destId="{EA8084AA-CC68-4187-86BB-71A0E5B083B4}" srcOrd="0" destOrd="0" presId="urn:microsoft.com/office/officeart/2005/8/layout/hList3"/>
    <dgm:cxn modelId="{47E77EA9-FE7F-46AB-BB8E-2114682AE2F8}" type="presOf" srcId="{A0F4FF74-4901-4981-841A-036927DFE3A8}" destId="{7EC6D260-F313-459D-926A-CE2A1CC285DF}" srcOrd="0" destOrd="0" presId="urn:microsoft.com/office/officeart/2005/8/layout/hList3"/>
    <dgm:cxn modelId="{D9C5B19F-FC42-4926-B51A-8623CBB54087}" type="presOf" srcId="{EA16B20B-B9DF-4DAB-8209-B7247CCAAB48}" destId="{33E9FE76-9325-4FDA-B61C-5C61ACA112D0}" srcOrd="0" destOrd="0" presId="urn:microsoft.com/office/officeart/2005/8/layout/hList3"/>
    <dgm:cxn modelId="{E36C45DC-69C3-429B-AA65-71652AC8DE5E}" type="presOf" srcId="{02C67A44-939C-4CA3-A5CB-D06D685F2025}" destId="{37266DB0-0844-499D-9FB1-512EBBB70F2E}" srcOrd="0" destOrd="0" presId="urn:microsoft.com/office/officeart/2005/8/layout/hList3"/>
    <dgm:cxn modelId="{09997B56-5C9E-4689-A499-07509C992EE8}" type="presOf" srcId="{DD20290B-36C8-4776-ADA5-94FECAA4C124}" destId="{AC7DE711-B9F1-4E0D-ACB6-0B852E996B3E}" srcOrd="0" destOrd="0" presId="urn:microsoft.com/office/officeart/2005/8/layout/hList3"/>
    <dgm:cxn modelId="{522B7670-05F5-422C-9343-7AA7190D2EE4}" srcId="{A0F4FF74-4901-4981-841A-036927DFE3A8}" destId="{EA16B20B-B9DF-4DAB-8209-B7247CCAAB48}" srcOrd="0" destOrd="0" parTransId="{8E3CF963-67B8-405B-BC84-B0CDB2BC91ED}" sibTransId="{43563F0D-2A00-445E-8AAA-3B404942B035}"/>
    <dgm:cxn modelId="{79605E4F-A15B-4E3B-9A89-61B26A1D52E7}" srcId="{A0F4FF74-4901-4981-841A-036927DFE3A8}" destId="{BDEFCBC9-92D9-4B6D-9BFC-D7CC17ABA317}" srcOrd="1" destOrd="0" parTransId="{503EF3CF-97FD-454C-A94D-58589A0CE21B}" sibTransId="{7294E07A-69A3-4D06-9849-883E867606BB}"/>
    <dgm:cxn modelId="{4039B552-3B60-4D9C-9305-0CEE7455C09A}" srcId="{A0F4FF74-4901-4981-841A-036927DFE3A8}" destId="{DD20290B-36C8-4776-ADA5-94FECAA4C124}" srcOrd="2" destOrd="0" parTransId="{B4D8AB91-8886-4687-BFEA-842A1422E304}" sibTransId="{E4EC1749-169D-4CDA-9F82-504EBACD220F}"/>
    <dgm:cxn modelId="{74494758-2C74-4573-BADF-942C0EB5C926}" srcId="{A0F4FF74-4901-4981-841A-036927DFE3A8}" destId="{F436610B-D28D-4A62-90A8-3A0634C6DF10}" srcOrd="3" destOrd="0" parTransId="{61B2B34C-927D-4FEC-8D61-7978920EF40C}" sibTransId="{1A9DF114-7015-41B8-B16B-23CE57283ECC}"/>
    <dgm:cxn modelId="{7C6B84E0-CBD9-4EA9-9ECD-5125B242BCAC}" srcId="{A0F4FF74-4901-4981-841A-036927DFE3A8}" destId="{02C67A44-939C-4CA3-A5CB-D06D685F2025}" srcOrd="4" destOrd="0" parTransId="{7CB6F8D2-0300-4B3A-9CB1-39CC4B8487CC}" sibTransId="{9A371C72-F796-4BE8-842F-3208AC2335F3}"/>
    <dgm:cxn modelId="{51C3D785-8246-403C-809B-E5DD938CBD19}" type="presParOf" srcId="{7316A5C7-C761-4053-959A-53D8FB92D548}" destId="{7EC6D260-F313-459D-926A-CE2A1CC285DF}" srcOrd="0" destOrd="0" presId="urn:microsoft.com/office/officeart/2005/8/layout/hList3"/>
    <dgm:cxn modelId="{7D5126F1-1747-4A50-A5A0-8376256BA011}" type="presParOf" srcId="{7316A5C7-C761-4053-959A-53D8FB92D548}" destId="{36D97C6A-578F-413E-8722-4042F780068B}" srcOrd="1" destOrd="0" presId="urn:microsoft.com/office/officeart/2005/8/layout/hList3"/>
    <dgm:cxn modelId="{A6F5F16E-2D2C-4D55-8C53-DB340431A588}" type="presParOf" srcId="{36D97C6A-578F-413E-8722-4042F780068B}" destId="{33E9FE76-9325-4FDA-B61C-5C61ACA112D0}" srcOrd="0" destOrd="0" presId="urn:microsoft.com/office/officeart/2005/8/layout/hList3"/>
    <dgm:cxn modelId="{B260E733-1C17-4EA0-B1EF-A487454EF871}" type="presParOf" srcId="{36D97C6A-578F-413E-8722-4042F780068B}" destId="{5E98935E-FC68-4B5D-8B6E-A0BA49B276B3}" srcOrd="1" destOrd="0" presId="urn:microsoft.com/office/officeart/2005/8/layout/hList3"/>
    <dgm:cxn modelId="{248837DE-E0F2-402E-8CEF-139186313CC8}" type="presParOf" srcId="{36D97C6A-578F-413E-8722-4042F780068B}" destId="{AC7DE711-B9F1-4E0D-ACB6-0B852E996B3E}" srcOrd="2" destOrd="0" presId="urn:microsoft.com/office/officeart/2005/8/layout/hList3"/>
    <dgm:cxn modelId="{BCE216F3-1AFC-40DB-B3D2-873266156472}" type="presParOf" srcId="{36D97C6A-578F-413E-8722-4042F780068B}" destId="{EA8084AA-CC68-4187-86BB-71A0E5B083B4}" srcOrd="3" destOrd="0" presId="urn:microsoft.com/office/officeart/2005/8/layout/hList3"/>
    <dgm:cxn modelId="{AB9D00D2-BDC5-4684-88EB-7F8DB5B5E4F1}" type="presParOf" srcId="{36D97C6A-578F-413E-8722-4042F780068B}" destId="{37266DB0-0844-499D-9FB1-512EBBB70F2E}" srcOrd="4" destOrd="0" presId="urn:microsoft.com/office/officeart/2005/8/layout/hList3"/>
    <dgm:cxn modelId="{11BBDF6A-B923-4255-8129-A4603C8B06F1}" type="presParOf" srcId="{7316A5C7-C761-4053-959A-53D8FB92D548}" destId="{34144BBA-0A96-4249-A609-3865EE1610C7}" srcOrd="2" destOrd="0" presId="urn:microsoft.com/office/officeart/2005/8/layout/hList3"/>
  </dgm:cxnLst>
  <dgm:bg/>
  <dgm:whole>
    <a:ln>
      <a:solidFill>
        <a:schemeClr val="accent2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C6D260-F313-459D-926A-CE2A1CC285DF}">
      <dsp:nvSpPr>
        <dsp:cNvPr id="0" name=""/>
        <dsp:cNvSpPr/>
      </dsp:nvSpPr>
      <dsp:spPr>
        <a:xfrm>
          <a:off x="0" y="6563"/>
          <a:ext cx="5319762" cy="494987"/>
        </a:xfrm>
        <a:prstGeom prst="rect">
          <a:avLst/>
        </a:prstGeom>
        <a:solidFill>
          <a:sysClr val="window" lastClr="FFFFFF"/>
        </a:solidFill>
        <a:ln>
          <a:solidFill>
            <a:srgbClr val="2683C6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rgbClr val="0070C0"/>
              </a:solidFill>
              <a:latin typeface="+mn-lt"/>
              <a:ea typeface="+mn-ea"/>
              <a:cs typeface="+mn-cs"/>
            </a:rPr>
            <a:t>Прогностические особенности, обычно связанные с ТНРМЖ</a:t>
          </a:r>
          <a:endParaRPr lang="en-US" sz="900" kern="1200" dirty="0">
            <a:solidFill>
              <a:srgbClr val="0070C0"/>
            </a:solidFill>
            <a:latin typeface="+mn-lt"/>
            <a:ea typeface="+mn-ea"/>
            <a:cs typeface="+mn-cs"/>
          </a:endParaRPr>
        </a:p>
      </dsp:txBody>
      <dsp:txXfrm>
        <a:off x="0" y="6563"/>
        <a:ext cx="5319762" cy="494987"/>
      </dsp:txXfrm>
    </dsp:sp>
    <dsp:sp modelId="{33E9FE76-9325-4FDA-B61C-5C61ACA112D0}">
      <dsp:nvSpPr>
        <dsp:cNvPr id="0" name=""/>
        <dsp:cNvSpPr/>
      </dsp:nvSpPr>
      <dsp:spPr>
        <a:xfrm>
          <a:off x="649" y="494987"/>
          <a:ext cx="1063692" cy="1039473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2683C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Более молодые женщины и женщины с симптомами и более крупными опухолями</a:t>
          </a:r>
          <a:r>
            <a:rPr lang="en-US" sz="800" kern="1200" baseline="30000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3,4</a:t>
          </a:r>
          <a:endParaRPr lang="en-US" sz="800" kern="1200" dirty="0">
            <a:solidFill>
              <a:sysClr val="windowText" lastClr="000000"/>
            </a:solidFill>
            <a:latin typeface="+mn-lt"/>
            <a:ea typeface="+mn-ea"/>
            <a:cs typeface="+mn-cs"/>
          </a:endParaRPr>
        </a:p>
      </dsp:txBody>
      <dsp:txXfrm>
        <a:off x="649" y="494987"/>
        <a:ext cx="1063692" cy="1039473"/>
      </dsp:txXfrm>
    </dsp:sp>
    <dsp:sp modelId="{5E98935E-FC68-4B5D-8B6E-A0BA49B276B3}">
      <dsp:nvSpPr>
        <dsp:cNvPr id="0" name=""/>
        <dsp:cNvSpPr/>
      </dsp:nvSpPr>
      <dsp:spPr>
        <a:xfrm>
          <a:off x="1064342" y="494987"/>
          <a:ext cx="1063692" cy="1039473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2683C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Обычно не диагностируется на основании аномальной скрининговой маммографии</a:t>
          </a:r>
          <a:r>
            <a:rPr lang="en-US" sz="800" kern="1200" baseline="30000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4</a:t>
          </a:r>
          <a:endParaRPr lang="en-US" sz="800" kern="1200" dirty="0">
            <a:solidFill>
              <a:sysClr val="windowText" lastClr="000000"/>
            </a:solidFill>
            <a:latin typeface="+mn-lt"/>
            <a:ea typeface="+mn-ea"/>
            <a:cs typeface="+mn-cs"/>
          </a:endParaRPr>
        </a:p>
      </dsp:txBody>
      <dsp:txXfrm>
        <a:off x="1064342" y="494987"/>
        <a:ext cx="1063692" cy="1039473"/>
      </dsp:txXfrm>
    </dsp:sp>
    <dsp:sp modelId="{AC7DE711-B9F1-4E0D-ACB6-0B852E996B3E}">
      <dsp:nvSpPr>
        <dsp:cNvPr id="0" name=""/>
        <dsp:cNvSpPr/>
      </dsp:nvSpPr>
      <dsp:spPr>
        <a:xfrm>
          <a:off x="2128034" y="494987"/>
          <a:ext cx="1063692" cy="1039473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2683C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Вероятность рецидива и метастазирования, особенно во внутренних органах и мягких тканях</a:t>
          </a:r>
          <a:r>
            <a:rPr lang="en-US" sz="800" kern="1200" baseline="30000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4</a:t>
          </a:r>
          <a:endParaRPr lang="en-US" sz="800" kern="1200" dirty="0">
            <a:solidFill>
              <a:sysClr val="windowText" lastClr="000000"/>
            </a:solidFill>
            <a:latin typeface="+mn-lt"/>
            <a:ea typeface="+mn-ea"/>
            <a:cs typeface="+mn-cs"/>
          </a:endParaRPr>
        </a:p>
      </dsp:txBody>
      <dsp:txXfrm>
        <a:off x="2128034" y="494987"/>
        <a:ext cx="1063692" cy="1039473"/>
      </dsp:txXfrm>
    </dsp:sp>
    <dsp:sp modelId="{EA8084AA-CC68-4187-86BB-71A0E5B083B4}">
      <dsp:nvSpPr>
        <dsp:cNvPr id="0" name=""/>
        <dsp:cNvSpPr/>
      </dsp:nvSpPr>
      <dsp:spPr>
        <a:xfrm>
          <a:off x="3191727" y="494987"/>
          <a:ext cx="1063692" cy="1039473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2683C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5-летняя выживаемость при метастатическом TНРМЖ стадии IV (мТНРМЖ) на момент постановки диагноза составляет &lt;30%</a:t>
          </a:r>
          <a:r>
            <a:rPr lang="en-US" sz="800" kern="1200" baseline="30000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5</a:t>
          </a:r>
          <a:endParaRPr lang="en-US" sz="800" kern="1200" dirty="0">
            <a:solidFill>
              <a:sysClr val="windowText" lastClr="000000"/>
            </a:solidFill>
            <a:latin typeface="+mn-lt"/>
            <a:ea typeface="+mn-ea"/>
            <a:cs typeface="+mn-cs"/>
          </a:endParaRPr>
        </a:p>
      </dsp:txBody>
      <dsp:txXfrm>
        <a:off x="3191727" y="494987"/>
        <a:ext cx="1063692" cy="1039473"/>
      </dsp:txXfrm>
    </dsp:sp>
    <dsp:sp modelId="{37266DB0-0844-499D-9FB1-512EBBB70F2E}">
      <dsp:nvSpPr>
        <dsp:cNvPr id="0" name=""/>
        <dsp:cNvSpPr/>
      </dsp:nvSpPr>
      <dsp:spPr>
        <a:xfrm>
          <a:off x="4255419" y="494987"/>
          <a:ext cx="1063692" cy="1039473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2683C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Средняя продолжительность жизни пациентов с мТНРМЖ оценивается в 12-18 месяцев.</a:t>
          </a:r>
          <a:r>
            <a:rPr lang="en-US" sz="800" kern="1200" baseline="30000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6</a:t>
          </a:r>
          <a:endParaRPr lang="en-US" sz="800" kern="1200" dirty="0">
            <a:solidFill>
              <a:sysClr val="windowText" lastClr="000000"/>
            </a:solidFill>
            <a:latin typeface="+mn-lt"/>
            <a:ea typeface="+mn-ea"/>
            <a:cs typeface="+mn-cs"/>
          </a:endParaRPr>
        </a:p>
      </dsp:txBody>
      <dsp:txXfrm>
        <a:off x="4255419" y="494987"/>
        <a:ext cx="1063692" cy="1039473"/>
      </dsp:txXfrm>
    </dsp:sp>
    <dsp:sp modelId="{34144BBA-0A96-4249-A609-3865EE1610C7}">
      <dsp:nvSpPr>
        <dsp:cNvPr id="0" name=""/>
        <dsp:cNvSpPr/>
      </dsp:nvSpPr>
      <dsp:spPr>
        <a:xfrm>
          <a:off x="0" y="1534460"/>
          <a:ext cx="5319762" cy="115497"/>
        </a:xfrm>
        <a:prstGeom prst="rect">
          <a:avLst/>
        </a:prstGeom>
        <a:solidFill>
          <a:sysClr val="window" lastClr="FFFFFF"/>
        </a:solidFill>
        <a:ln>
          <a:solidFill>
            <a:srgbClr val="2683C6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08A4A-BAAB-48E2-92AB-76AC82170A58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87CDD-14F3-48BF-B9E3-93BA65C0E6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3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0" algn="l" defTabSz="9143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0" algn="l" defTabSz="9143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0" algn="l" defTabSz="9143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0" algn="l" defTabSz="9143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0" algn="l" defTabSz="9143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80" algn="l" defTabSz="9143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60" algn="l" defTabSz="9143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40" algn="l" defTabSz="9143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87CDD-14F3-48BF-B9E3-93BA65C0E6EC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93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87CDD-14F3-48BF-B9E3-93BA65C0E6EC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93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87CDD-14F3-48BF-B9E3-93BA65C0E6EC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93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078" y="1006529"/>
            <a:ext cx="4896882" cy="694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4157" y="1836050"/>
            <a:ext cx="4032727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729BE-AB6C-4F29-A51E-6BFD289BCE94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3D6FD-AD90-4968-A560-AC8D993099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956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729BE-AB6C-4F29-A51E-6BFD289BCE94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3D6FD-AD90-4968-A560-AC8D993099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915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2632474" y="61502"/>
            <a:ext cx="816147" cy="130578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81033" y="61502"/>
            <a:ext cx="2355424" cy="130578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729BE-AB6C-4F29-A51E-6BFD289BCE94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3D6FD-AD90-4968-A560-AC8D993099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309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729BE-AB6C-4F29-A51E-6BFD289BCE94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3D6FD-AD90-4968-A560-AC8D993099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047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082" y="2082057"/>
            <a:ext cx="4896882" cy="643517"/>
          </a:xfrm>
        </p:spPr>
        <p:txBody>
          <a:bodyPr anchor="t"/>
          <a:lstStyle>
            <a:lvl1pPr algn="l">
              <a:defRPr sz="2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082" y="1373289"/>
            <a:ext cx="4896882" cy="708769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7164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432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491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865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581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4298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80014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5731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729BE-AB6C-4F29-A51E-6BFD289BCE94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3D6FD-AD90-4968-A560-AC8D993099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800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81033" y="357010"/>
            <a:ext cx="1585285" cy="101027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862336" y="357010"/>
            <a:ext cx="1586286" cy="101027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729BE-AB6C-4F29-A51E-6BFD289BCE94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3D6FD-AD90-4968-A560-AC8D993099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43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052" y="129755"/>
            <a:ext cx="5184934" cy="54001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053" y="725270"/>
            <a:ext cx="2545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164" indent="0">
              <a:buNone/>
              <a:defRPr sz="1100" b="1"/>
            </a:lvl2pPr>
            <a:lvl3pPr marL="514328" indent="0">
              <a:buNone/>
              <a:defRPr sz="1000" b="1"/>
            </a:lvl3pPr>
            <a:lvl4pPr marL="771491" indent="0">
              <a:buNone/>
              <a:defRPr sz="900" b="1"/>
            </a:lvl4pPr>
            <a:lvl5pPr marL="1028655" indent="0">
              <a:buNone/>
              <a:defRPr sz="900" b="1"/>
            </a:lvl5pPr>
            <a:lvl6pPr marL="1285819" indent="0">
              <a:buNone/>
              <a:defRPr sz="900" b="1"/>
            </a:lvl6pPr>
            <a:lvl7pPr marL="1542983" indent="0">
              <a:buNone/>
              <a:defRPr sz="900" b="1"/>
            </a:lvl7pPr>
            <a:lvl8pPr marL="1800146" indent="0">
              <a:buNone/>
              <a:defRPr sz="900" b="1"/>
            </a:lvl8pPr>
            <a:lvl9pPr marL="2057310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88053" y="1027528"/>
            <a:ext cx="2545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6529" y="725270"/>
            <a:ext cx="2546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164" indent="0">
              <a:buNone/>
              <a:defRPr sz="1100" b="1"/>
            </a:lvl2pPr>
            <a:lvl3pPr marL="514328" indent="0">
              <a:buNone/>
              <a:defRPr sz="1000" b="1"/>
            </a:lvl3pPr>
            <a:lvl4pPr marL="771491" indent="0">
              <a:buNone/>
              <a:defRPr sz="900" b="1"/>
            </a:lvl4pPr>
            <a:lvl5pPr marL="1028655" indent="0">
              <a:buNone/>
              <a:defRPr sz="900" b="1"/>
            </a:lvl5pPr>
            <a:lvl6pPr marL="1285819" indent="0">
              <a:buNone/>
              <a:defRPr sz="900" b="1"/>
            </a:lvl6pPr>
            <a:lvl7pPr marL="1542983" indent="0">
              <a:buNone/>
              <a:defRPr sz="900" b="1"/>
            </a:lvl7pPr>
            <a:lvl8pPr marL="1800146" indent="0">
              <a:buNone/>
              <a:defRPr sz="900" b="1"/>
            </a:lvl8pPr>
            <a:lvl9pPr marL="2057310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926529" y="1027528"/>
            <a:ext cx="2546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729BE-AB6C-4F29-A51E-6BFD289BCE94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3D6FD-AD90-4968-A560-AC8D993099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824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729BE-AB6C-4F29-A51E-6BFD289BCE94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3D6FD-AD90-4968-A560-AC8D993099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015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729BE-AB6C-4F29-A51E-6BFD289BCE94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3D6FD-AD90-4968-A560-AC8D993099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48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052" y="129003"/>
            <a:ext cx="1895342" cy="54901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52406" y="129004"/>
            <a:ext cx="3220580" cy="27653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8052" y="678019"/>
            <a:ext cx="1895342" cy="2216310"/>
          </a:xfrm>
        </p:spPr>
        <p:txBody>
          <a:bodyPr/>
          <a:lstStyle>
            <a:lvl1pPr marL="0" indent="0">
              <a:buNone/>
              <a:defRPr sz="800"/>
            </a:lvl1pPr>
            <a:lvl2pPr marL="257164" indent="0">
              <a:buNone/>
              <a:defRPr sz="700"/>
            </a:lvl2pPr>
            <a:lvl3pPr marL="514328" indent="0">
              <a:buNone/>
              <a:defRPr sz="600"/>
            </a:lvl3pPr>
            <a:lvl4pPr marL="771491" indent="0">
              <a:buNone/>
              <a:defRPr sz="500"/>
            </a:lvl4pPr>
            <a:lvl5pPr marL="1028655" indent="0">
              <a:buNone/>
              <a:defRPr sz="500"/>
            </a:lvl5pPr>
            <a:lvl6pPr marL="1285819" indent="0">
              <a:buNone/>
              <a:defRPr sz="500"/>
            </a:lvl6pPr>
            <a:lvl7pPr marL="1542983" indent="0">
              <a:buNone/>
              <a:defRPr sz="500"/>
            </a:lvl7pPr>
            <a:lvl8pPr marL="1800146" indent="0">
              <a:buNone/>
              <a:defRPr sz="500"/>
            </a:lvl8pPr>
            <a:lvl9pPr marL="2057310" indent="0">
              <a:buNone/>
              <a:defRPr sz="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729BE-AB6C-4F29-A51E-6BFD289BCE94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3D6FD-AD90-4968-A560-AC8D993099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456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9204" y="2268061"/>
            <a:ext cx="3456623" cy="267758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9204" y="289509"/>
            <a:ext cx="3456623" cy="1944053"/>
          </a:xfrm>
        </p:spPr>
        <p:txBody>
          <a:bodyPr/>
          <a:lstStyle>
            <a:lvl1pPr marL="0" indent="0">
              <a:buNone/>
              <a:defRPr sz="1800"/>
            </a:lvl1pPr>
            <a:lvl2pPr marL="257164" indent="0">
              <a:buNone/>
              <a:defRPr sz="1600"/>
            </a:lvl2pPr>
            <a:lvl3pPr marL="514328" indent="0">
              <a:buNone/>
              <a:defRPr sz="1400"/>
            </a:lvl3pPr>
            <a:lvl4pPr marL="771491" indent="0">
              <a:buNone/>
              <a:defRPr sz="1100"/>
            </a:lvl4pPr>
            <a:lvl5pPr marL="1028655" indent="0">
              <a:buNone/>
              <a:defRPr sz="1100"/>
            </a:lvl5pPr>
            <a:lvl6pPr marL="1285819" indent="0">
              <a:buNone/>
              <a:defRPr sz="1100"/>
            </a:lvl6pPr>
            <a:lvl7pPr marL="1542983" indent="0">
              <a:buNone/>
              <a:defRPr sz="1100"/>
            </a:lvl7pPr>
            <a:lvl8pPr marL="1800146" indent="0">
              <a:buNone/>
              <a:defRPr sz="1100"/>
            </a:lvl8pPr>
            <a:lvl9pPr marL="2057310" indent="0">
              <a:buNone/>
              <a:defRPr sz="11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9204" y="2535819"/>
            <a:ext cx="3456623" cy="380260"/>
          </a:xfrm>
        </p:spPr>
        <p:txBody>
          <a:bodyPr/>
          <a:lstStyle>
            <a:lvl1pPr marL="0" indent="0">
              <a:buNone/>
              <a:defRPr sz="800"/>
            </a:lvl1pPr>
            <a:lvl2pPr marL="257164" indent="0">
              <a:buNone/>
              <a:defRPr sz="700"/>
            </a:lvl2pPr>
            <a:lvl3pPr marL="514328" indent="0">
              <a:buNone/>
              <a:defRPr sz="600"/>
            </a:lvl3pPr>
            <a:lvl4pPr marL="771491" indent="0">
              <a:buNone/>
              <a:defRPr sz="500"/>
            </a:lvl4pPr>
            <a:lvl5pPr marL="1028655" indent="0">
              <a:buNone/>
              <a:defRPr sz="500"/>
            </a:lvl5pPr>
            <a:lvl6pPr marL="1285819" indent="0">
              <a:buNone/>
              <a:defRPr sz="500"/>
            </a:lvl6pPr>
            <a:lvl7pPr marL="1542983" indent="0">
              <a:buNone/>
              <a:defRPr sz="500"/>
            </a:lvl7pPr>
            <a:lvl8pPr marL="1800146" indent="0">
              <a:buNone/>
              <a:defRPr sz="500"/>
            </a:lvl8pPr>
            <a:lvl9pPr marL="2057310" indent="0">
              <a:buNone/>
              <a:defRPr sz="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729BE-AB6C-4F29-A51E-6BFD289BCE94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3D6FD-AD90-4968-A560-AC8D993099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35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052" y="129755"/>
            <a:ext cx="5184934" cy="540015"/>
          </a:xfrm>
          <a:prstGeom prst="rect">
            <a:avLst/>
          </a:prstGeom>
        </p:spPr>
        <p:txBody>
          <a:bodyPr vert="horz" lIns="51433" tIns="25717" rIns="51433" bIns="2571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052" y="756021"/>
            <a:ext cx="5184934" cy="2138308"/>
          </a:xfrm>
          <a:prstGeom prst="rect">
            <a:avLst/>
          </a:prstGeom>
        </p:spPr>
        <p:txBody>
          <a:bodyPr vert="horz" lIns="51433" tIns="25717" rIns="51433" bIns="2571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8052" y="3003083"/>
            <a:ext cx="1344242" cy="172505"/>
          </a:xfrm>
          <a:prstGeom prst="rect">
            <a:avLst/>
          </a:prstGeom>
        </p:spPr>
        <p:txBody>
          <a:bodyPr vert="horz" lIns="51433" tIns="25717" rIns="51433" bIns="25717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729BE-AB6C-4F29-A51E-6BFD289BCE94}" type="datetimeFigureOut">
              <a:rPr lang="ru-RU" smtClean="0"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8356" y="3003083"/>
            <a:ext cx="1824329" cy="172505"/>
          </a:xfrm>
          <a:prstGeom prst="rect">
            <a:avLst/>
          </a:prstGeom>
        </p:spPr>
        <p:txBody>
          <a:bodyPr vert="horz" lIns="51433" tIns="25717" rIns="51433" bIns="25717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8744" y="3003083"/>
            <a:ext cx="1344242" cy="172505"/>
          </a:xfrm>
          <a:prstGeom prst="rect">
            <a:avLst/>
          </a:prstGeom>
        </p:spPr>
        <p:txBody>
          <a:bodyPr vert="horz" lIns="51433" tIns="25717" rIns="51433" bIns="25717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3D6FD-AD90-4968-A560-AC8D993099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140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14328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73" indent="-192873" algn="l" defTabSz="51432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891" indent="-160727" algn="l" defTabSz="514328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0" indent="-128582" algn="l" defTabSz="514328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074" indent="-128582" algn="l" defTabSz="514328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37" indent="-128582" algn="l" defTabSz="514328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01" indent="-128582" algn="l" defTabSz="514328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565" indent="-128582" algn="l" defTabSz="514328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729" indent="-128582" algn="l" defTabSz="514328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892" indent="-128582" algn="l" defTabSz="514328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143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64" algn="l" defTabSz="5143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28" algn="l" defTabSz="5143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491" algn="l" defTabSz="5143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55" algn="l" defTabSz="5143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19" algn="l" defTabSz="5143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2983" algn="l" defTabSz="5143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146" algn="l" defTabSz="5143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310" algn="l" defTabSz="5143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17620276" TargetMode="External"/><Relationship Id="rId2" Type="http://schemas.openxmlformats.org/officeDocument/2006/relationships/hyperlink" Target="https://www.ncbi.nlm.nih.gov/pubmed/1738771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athologyoutlines.com/topic/stainser.html" TargetMode="External"/><Relationship Id="rId13" Type="http://schemas.openxmlformats.org/officeDocument/2006/relationships/hyperlink" Target="https://www.pathologyoutlines.com/topic/stainssox10.html" TargetMode="External"/><Relationship Id="rId18" Type="http://schemas.openxmlformats.org/officeDocument/2006/relationships/hyperlink" Target="https://www.ncbi.nlm.nih.gov/pubmed/32737715" TargetMode="External"/><Relationship Id="rId3" Type="http://schemas.openxmlformats.org/officeDocument/2006/relationships/hyperlink" Target="https://www.pathologyoutlines.com/topic/stainsck14.html" TargetMode="External"/><Relationship Id="rId7" Type="http://schemas.openxmlformats.org/officeDocument/2006/relationships/hyperlink" Target="https://www.ncbi.nlm.nih.gov/pubmed/26417156" TargetMode="External"/><Relationship Id="rId12" Type="http://schemas.openxmlformats.org/officeDocument/2006/relationships/hyperlink" Target="https://www.ncbi.nlm.nih.gov/pubmed/29883487" TargetMode="External"/><Relationship Id="rId17" Type="http://schemas.openxmlformats.org/officeDocument/2006/relationships/hyperlink" Target="https://www.ncbi.nlm.nih.gov/pubmed/32304249" TargetMode="External"/><Relationship Id="rId2" Type="http://schemas.openxmlformats.org/officeDocument/2006/relationships/hyperlink" Target="https://www.pathologyoutlines.com/topic/stainsck5and6.html" TargetMode="External"/><Relationship Id="rId16" Type="http://schemas.openxmlformats.org/officeDocument/2006/relationships/hyperlink" Target="https://www.pathologyoutlines.com/topic/stainsgcdfp15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athologyoutlines.com/topic/stainsegfr.html" TargetMode="External"/><Relationship Id="rId11" Type="http://schemas.openxmlformats.org/officeDocument/2006/relationships/hyperlink" Target="https://www.pathologyoutlines.com/topic/stainsAR.html" TargetMode="External"/><Relationship Id="rId5" Type="http://schemas.openxmlformats.org/officeDocument/2006/relationships/hyperlink" Target="https://www.ncbi.nlm.nih.gov/pubmed/17671126" TargetMode="External"/><Relationship Id="rId15" Type="http://schemas.openxmlformats.org/officeDocument/2006/relationships/hyperlink" Target="https://www.pathologyoutlines.com/topic/stainsmammaglobin.html" TargetMode="External"/><Relationship Id="rId10" Type="http://schemas.openxmlformats.org/officeDocument/2006/relationships/hyperlink" Target="https://www.pathologyoutlines.com/topic/stainsbreasther2.html" TargetMode="External"/><Relationship Id="rId4" Type="http://schemas.openxmlformats.org/officeDocument/2006/relationships/hyperlink" Target="https://www.pathologyoutlines.com/topic/stainsck17.html" TargetMode="External"/><Relationship Id="rId9" Type="http://schemas.openxmlformats.org/officeDocument/2006/relationships/hyperlink" Target="https://www.pathologyoutlines.com/topic/stainsprog.html" TargetMode="External"/><Relationship Id="rId14" Type="http://schemas.openxmlformats.org/officeDocument/2006/relationships/hyperlink" Target="https://www.pathologyoutlines.com/topic/stainsgata3.html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5761038" cy="3240088"/>
          </a:xfrm>
          <a:prstGeom prst="rect">
            <a:avLst/>
          </a:prstGeom>
          <a:solidFill>
            <a:srgbClr val="FFFFFF"/>
          </a:solidFill>
          <a:ln w="76200">
            <a:solidFill>
              <a:srgbClr val="328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247" y="827957"/>
            <a:ext cx="4896713" cy="873091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ДИАГНОСТИКА ТРОЙНОГО НЕГАТИВНОГО РАКА МОЛОЧНОЙ ЖЕЛЕЗЫ В РЕСПУБЛИКЕ КАЗАХСТАН</a:t>
            </a:r>
            <a:endParaRPr lang="ru-RU" sz="1600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283" y="1836068"/>
            <a:ext cx="3805340" cy="1080120"/>
          </a:xfrm>
        </p:spPr>
        <p:txBody>
          <a:bodyPr>
            <a:noAutofit/>
          </a:bodyPr>
          <a:lstStyle/>
          <a:p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Сатбаева Эльвира Болатовна</a:t>
            </a:r>
            <a:endParaRPr lang="ru-RU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Правления </a:t>
            </a:r>
          </a:p>
          <a:p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 «Сообщество онкоморфологов г. Алматы», </a:t>
            </a:r>
          </a:p>
          <a:p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Зав. Лаборатории ИГХ-диагностики </a:t>
            </a:r>
          </a:p>
          <a:p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Алматинского онкологического центра</a:t>
            </a:r>
          </a:p>
          <a:p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к.м.н. </a:t>
            </a:r>
            <a:endParaRPr lang="ru-RU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ortal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79" y="-540196"/>
            <a:ext cx="5524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20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0"/>
            <a:ext cx="5761038" cy="3240088"/>
          </a:xfrm>
          <a:prstGeom prst="rect">
            <a:avLst/>
          </a:prstGeom>
          <a:solidFill>
            <a:srgbClr val="FFFFFF"/>
          </a:solidFill>
          <a:ln w="76200">
            <a:solidFill>
              <a:srgbClr val="328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6223" y="467916"/>
            <a:ext cx="5328592" cy="397848"/>
          </a:xfrm>
        </p:spPr>
        <p:txBody>
          <a:bodyPr>
            <a:normAutofit/>
          </a:bodyPr>
          <a:lstStyle/>
          <a:p>
            <a:r>
              <a:rPr lang="ru-RU" sz="1500" b="1" dirty="0">
                <a:solidFill>
                  <a:schemeClr val="tx1">
                    <a:lumMod val="75000"/>
                  </a:schemeClr>
                </a:solidFill>
              </a:rPr>
              <a:t>Гистопатология ТНРМЖ 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44216" y="971973"/>
            <a:ext cx="5561923" cy="1956875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0" indent="-228590" defTabSz="914360">
              <a:defRPr/>
            </a:pPr>
            <a:r>
              <a:rPr lang="ru-RU" sz="800" dirty="0">
                <a:solidFill>
                  <a:sysClr val="windowText" lastClr="000000"/>
                </a:solidFill>
              </a:rPr>
              <a:t>Большинство (88%) - инвазивная протоковая карцинома </a:t>
            </a:r>
            <a:r>
              <a:rPr lang="en-US" sz="800" dirty="0">
                <a:solidFill>
                  <a:sysClr val="windowText" lastClr="000000"/>
                </a:solidFill>
              </a:rPr>
              <a:t>N</a:t>
            </a:r>
            <a:r>
              <a:rPr lang="ru-RU" sz="800" dirty="0">
                <a:solidFill>
                  <a:sysClr val="windowText" lastClr="000000"/>
                </a:solidFill>
              </a:rPr>
              <a:t>О</a:t>
            </a:r>
            <a:r>
              <a:rPr lang="en-US" sz="800" dirty="0">
                <a:solidFill>
                  <a:sysClr val="windowText" lastClr="000000"/>
                </a:solidFill>
              </a:rPr>
              <a:t>S</a:t>
            </a:r>
            <a:r>
              <a:rPr lang="ru-RU" sz="800" dirty="0">
                <a:solidFill>
                  <a:sysClr val="windowText" lastClr="000000"/>
                </a:solidFill>
              </a:rPr>
              <a:t> (Ann Diagn Pathol 2020; 46: 151490)</a:t>
            </a:r>
            <a:endParaRPr lang="en-US" sz="800" dirty="0">
              <a:solidFill>
                <a:sysClr val="windowText" lastClr="000000"/>
              </a:solidFill>
            </a:endParaRPr>
          </a:p>
          <a:p>
            <a:pPr marL="228590" indent="-228590" defTabSz="914360">
              <a:defRPr/>
            </a:pPr>
            <a:r>
              <a:rPr lang="ru-RU" sz="800" dirty="0">
                <a:solidFill>
                  <a:sysClr val="windowText" lastClr="000000"/>
                </a:solidFill>
              </a:rPr>
              <a:t>Чаще всего низкодифференцированная/</a:t>
            </a:r>
            <a:r>
              <a:rPr lang="en-US" sz="800" dirty="0">
                <a:solidFill>
                  <a:sysClr val="windowText" lastClr="000000"/>
                </a:solidFill>
              </a:rPr>
              <a:t>Grade 3 </a:t>
            </a:r>
            <a:r>
              <a:rPr lang="ru-RU" sz="800" dirty="0">
                <a:solidFill>
                  <a:sysClr val="windowText" lastClr="000000"/>
                </a:solidFill>
              </a:rPr>
              <a:t>(</a:t>
            </a:r>
            <a:r>
              <a:rPr lang="en-US" sz="800" dirty="0">
                <a:solidFill>
                  <a:sysClr val="windowText" lastClr="000000"/>
                </a:solidFill>
                <a:hlinkClick r:id="rId2"/>
              </a:rPr>
              <a:t>Cancer 2007;109:1721</a:t>
            </a:r>
            <a:r>
              <a:rPr lang="en-US" sz="800" dirty="0">
                <a:solidFill>
                  <a:sysClr val="windowText" lastClr="000000"/>
                </a:solidFill>
              </a:rPr>
              <a:t>, </a:t>
            </a:r>
            <a:r>
              <a:rPr lang="en-US" sz="800" dirty="0">
                <a:solidFill>
                  <a:sysClr val="windowText" lastClr="000000"/>
                </a:solidFill>
                <a:hlinkClick r:id="rId3"/>
              </a:rPr>
              <a:t>Cancer 2007;110:876</a:t>
            </a:r>
            <a:r>
              <a:rPr lang="ru-RU" sz="800" dirty="0">
                <a:solidFill>
                  <a:sysClr val="windowText" lastClr="000000"/>
                </a:solidFill>
              </a:rPr>
              <a:t>)</a:t>
            </a:r>
          </a:p>
          <a:p>
            <a:pPr marL="228590" indent="-228590" defTabSz="914360">
              <a:defRPr/>
            </a:pPr>
            <a:r>
              <a:rPr lang="ru-RU" sz="800" dirty="0">
                <a:solidFill>
                  <a:sysClr val="windowText" lastClr="000000"/>
                </a:solidFill>
              </a:rPr>
              <a:t>Высокое ядерно-цитоплазматическое соотношение </a:t>
            </a:r>
            <a:r>
              <a:rPr lang="en-US" sz="800" dirty="0">
                <a:solidFill>
                  <a:sysClr val="windowText" lastClr="000000"/>
                </a:solidFill>
              </a:rPr>
              <a:t>N/C</a:t>
            </a:r>
            <a:endParaRPr lang="ru-RU" sz="800" dirty="0">
              <a:solidFill>
                <a:sysClr val="windowText" lastClr="000000"/>
              </a:solidFill>
            </a:endParaRPr>
          </a:p>
          <a:p>
            <a:pPr marL="228590" indent="-228590" defTabSz="914360">
              <a:defRPr/>
            </a:pPr>
            <a:r>
              <a:rPr lang="ru-RU" sz="800" dirty="0">
                <a:solidFill>
                  <a:sysClr val="windowText" lastClr="000000"/>
                </a:solidFill>
              </a:rPr>
              <a:t>Солидный рост</a:t>
            </a:r>
          </a:p>
          <a:p>
            <a:pPr marL="228590" indent="-228590" defTabSz="914360">
              <a:defRPr/>
            </a:pPr>
            <a:r>
              <a:rPr lang="ru-RU" sz="800" dirty="0">
                <a:solidFill>
                  <a:sysClr val="windowText" lastClr="000000"/>
                </a:solidFill>
              </a:rPr>
              <a:t>Четкие границы опухоли</a:t>
            </a:r>
          </a:p>
          <a:p>
            <a:pPr marL="228590" indent="-228590" defTabSz="914360">
              <a:defRPr/>
            </a:pPr>
            <a:r>
              <a:rPr lang="ru-RU" sz="800" dirty="0">
                <a:solidFill>
                  <a:sysClr val="windowText" lastClr="000000"/>
                </a:solidFill>
              </a:rPr>
              <a:t>Географические некрозы</a:t>
            </a:r>
          </a:p>
          <a:p>
            <a:pPr marL="228590" indent="-228590" defTabSz="914360">
              <a:defRPr/>
            </a:pPr>
            <a:r>
              <a:rPr lang="ru-RU" sz="800" dirty="0">
                <a:solidFill>
                  <a:sysClr val="windowText" lastClr="000000"/>
                </a:solidFill>
              </a:rPr>
              <a:t>Обилие митозов (</a:t>
            </a:r>
            <a:r>
              <a:rPr lang="en-US" sz="800" dirty="0">
                <a:solidFill>
                  <a:sysClr val="windowText" lastClr="000000"/>
                </a:solidFill>
              </a:rPr>
              <a:t>Ki-67 </a:t>
            </a:r>
            <a:r>
              <a:rPr lang="ru-RU" sz="800" dirty="0">
                <a:solidFill>
                  <a:sysClr val="windowText" lastClr="000000"/>
                </a:solidFill>
              </a:rPr>
              <a:t>более 80%)</a:t>
            </a:r>
            <a:endParaRPr lang="en-US" sz="800" dirty="0">
              <a:solidFill>
                <a:sysClr val="windowText" lastClr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120" y="1764061"/>
            <a:ext cx="2278973" cy="956403"/>
          </a:xfrm>
          <a:prstGeom prst="rect">
            <a:avLst/>
          </a:prstGeom>
        </p:spPr>
      </p:pic>
      <p:sp>
        <p:nvSpPr>
          <p:cNvPr id="11" name="Прямоугольник 108"/>
          <p:cNvSpPr>
            <a:spLocks noChangeArrowheads="1"/>
          </p:cNvSpPr>
          <p:nvPr/>
        </p:nvSpPr>
        <p:spPr bwMode="auto">
          <a:xfrm>
            <a:off x="144215" y="3086204"/>
            <a:ext cx="3168352" cy="153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b">
            <a:spAutoFit/>
          </a:bodyPr>
          <a:lstStyle/>
          <a:p>
            <a:r>
              <a:rPr lang="en-US" altLang="en-US" sz="400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altLang="en-US" sz="400" dirty="0">
                <a:solidFill>
                  <a:schemeClr val="bg1">
                    <a:lumMod val="50000"/>
                  </a:schemeClr>
                </a:solidFill>
              </a:rPr>
              <a:t>WHO </a:t>
            </a:r>
            <a:r>
              <a:rPr lang="en-US" altLang="en-US" sz="400" dirty="0">
                <a:solidFill>
                  <a:schemeClr val="bg1">
                    <a:lumMod val="50000"/>
                  </a:schemeClr>
                </a:solidFill>
              </a:rPr>
              <a:t>Classification of Breast Tumors, 5th Edition, 2019</a:t>
            </a:r>
          </a:p>
        </p:txBody>
      </p:sp>
    </p:spTree>
    <p:extLst>
      <p:ext uri="{BB962C8B-B14F-4D97-AF65-F5344CB8AC3E}">
        <p14:creationId xmlns:p14="http://schemas.microsoft.com/office/powerpoint/2010/main" val="363745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761038" cy="3240088"/>
          </a:xfrm>
          <a:prstGeom prst="rect">
            <a:avLst/>
          </a:prstGeom>
          <a:solidFill>
            <a:srgbClr val="FFFFFF"/>
          </a:solidFill>
          <a:ln w="76200">
            <a:solidFill>
              <a:srgbClr val="328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6223" y="467916"/>
            <a:ext cx="5328592" cy="397848"/>
          </a:xfrm>
        </p:spPr>
        <p:txBody>
          <a:bodyPr>
            <a:normAutofit/>
          </a:bodyPr>
          <a:lstStyle/>
          <a:p>
            <a:r>
              <a:rPr lang="ru-RU" sz="1500" b="1" dirty="0">
                <a:solidFill>
                  <a:schemeClr val="tx1">
                    <a:lumMod val="75000"/>
                  </a:schemeClr>
                </a:solidFill>
              </a:rPr>
              <a:t>Гистопатология ТНРМЖ 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239766" y="899965"/>
            <a:ext cx="5328592" cy="114335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kk-KZ" sz="1000" dirty="0">
                <a:solidFill>
                  <a:schemeClr val="bg1">
                    <a:lumMod val="50000"/>
                  </a:schemeClr>
                </a:solidFill>
              </a:rPr>
              <a:t>Часть ТНРМЖ имеют густую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 лимфоцитарную инфильтрацию стромы,  которая может свидетельствовать о лучшем ответе на терапию. </a:t>
            </a:r>
          </a:p>
          <a:p>
            <a:pPr>
              <a:spcBef>
                <a:spcPts val="600"/>
              </a:spcBef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DCIS выявляется реже, чем при Люминальных типах {1702,1713}. </a:t>
            </a:r>
          </a:p>
          <a:p>
            <a:pPr>
              <a:spcBef>
                <a:spcPts val="600"/>
              </a:spcBef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Раки, связанные с герминогенными мутациями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BRCA1/2 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часто имеют эту морфологию{1099}. 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535" y="1764061"/>
            <a:ext cx="2521552" cy="12497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0259" y="2010032"/>
            <a:ext cx="2304256" cy="101566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Как отмечалось выше, рак с низким процентом 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R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-положительных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клеток (и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HER2-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отрицательные) часто имеют гистологические черты больше похожие на полноценные ТНРМЖ{1913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}.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08"/>
          <p:cNvSpPr>
            <a:spLocks noChangeArrowheads="1"/>
          </p:cNvSpPr>
          <p:nvPr/>
        </p:nvSpPr>
        <p:spPr bwMode="auto">
          <a:xfrm>
            <a:off x="144215" y="3086204"/>
            <a:ext cx="3168352" cy="153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b">
            <a:spAutoFit/>
          </a:bodyPr>
          <a:lstStyle/>
          <a:p>
            <a:r>
              <a:rPr lang="en-US" altLang="en-US" sz="400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altLang="en-US" sz="400" dirty="0">
                <a:solidFill>
                  <a:schemeClr val="bg1">
                    <a:lumMod val="50000"/>
                  </a:schemeClr>
                </a:solidFill>
              </a:rPr>
              <a:t>WHO </a:t>
            </a:r>
            <a:r>
              <a:rPr lang="en-US" altLang="en-US" sz="400" dirty="0">
                <a:solidFill>
                  <a:schemeClr val="bg1">
                    <a:lumMod val="50000"/>
                  </a:schemeClr>
                </a:solidFill>
              </a:rPr>
              <a:t>Classification of Breast Tumors, 5th Edition, 2019</a:t>
            </a:r>
          </a:p>
        </p:txBody>
      </p:sp>
    </p:spTree>
    <p:extLst>
      <p:ext uri="{BB962C8B-B14F-4D97-AF65-F5344CB8AC3E}">
        <p14:creationId xmlns:p14="http://schemas.microsoft.com/office/powerpoint/2010/main" val="52891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5761038" cy="3240088"/>
          </a:xfrm>
          <a:prstGeom prst="rect">
            <a:avLst/>
          </a:prstGeom>
          <a:solidFill>
            <a:srgbClr val="FFFFFF"/>
          </a:solidFill>
          <a:ln w="76200">
            <a:solidFill>
              <a:srgbClr val="328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6223" y="467916"/>
            <a:ext cx="5328592" cy="397848"/>
          </a:xfrm>
        </p:spPr>
        <p:txBody>
          <a:bodyPr>
            <a:normAutofit/>
          </a:bodyPr>
          <a:lstStyle/>
          <a:p>
            <a:r>
              <a:rPr lang="ru-RU" sz="1500" b="1" dirty="0">
                <a:solidFill>
                  <a:schemeClr val="tx1">
                    <a:lumMod val="75000"/>
                  </a:schemeClr>
                </a:solidFill>
              </a:rPr>
              <a:t>Иммуногистохимический профиль ТНРМЖ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239765" y="899964"/>
            <a:ext cx="5449065" cy="2160240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900" b="1" u="sng" dirty="0">
                <a:solidFill>
                  <a:schemeClr val="bg1"/>
                </a:solidFill>
              </a:rPr>
              <a:t>Positive stains</a:t>
            </a:r>
          </a:p>
          <a:p>
            <a:pPr fontAlgn="base">
              <a:lnSpc>
                <a:spcPct val="110000"/>
              </a:lnSpc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High molecular weight / basal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cytokeratins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:</a:t>
            </a:r>
            <a:r>
              <a:rPr lang="en-US" sz="900" dirty="0"/>
              <a:t> </a:t>
            </a:r>
            <a:r>
              <a:rPr lang="en-US" sz="900" dirty="0">
                <a:hlinkClick r:id="rId2"/>
              </a:rPr>
              <a:t>CK5/6</a:t>
            </a:r>
            <a:r>
              <a:rPr lang="en-US" sz="900" dirty="0"/>
              <a:t>, </a:t>
            </a:r>
            <a:r>
              <a:rPr lang="en-US" sz="900" dirty="0">
                <a:hlinkClick r:id="rId3"/>
              </a:rPr>
              <a:t>CK14</a:t>
            </a:r>
            <a:r>
              <a:rPr lang="en-US" sz="900" dirty="0"/>
              <a:t>, </a:t>
            </a:r>
            <a:r>
              <a:rPr lang="en-US" sz="900" dirty="0">
                <a:hlinkClick r:id="rId4"/>
              </a:rPr>
              <a:t>CK17</a:t>
            </a:r>
            <a:r>
              <a:rPr lang="en-US" sz="900" dirty="0"/>
              <a:t> (</a:t>
            </a:r>
            <a:r>
              <a:rPr lang="en-US" sz="900" dirty="0" err="1">
                <a:hlinkClick r:id="rId5"/>
              </a:rPr>
              <a:t>Clin</a:t>
            </a:r>
            <a:r>
              <a:rPr lang="en-US" sz="900" dirty="0">
                <a:hlinkClick r:id="rId5"/>
              </a:rPr>
              <a:t> Cancer Res 2007;13:4429</a:t>
            </a:r>
            <a:r>
              <a:rPr lang="en-US" sz="900" dirty="0"/>
              <a:t>)</a:t>
            </a:r>
            <a:endParaRPr lang="ru-RU" sz="900" dirty="0"/>
          </a:p>
          <a:p>
            <a:pPr fontAlgn="base">
              <a:lnSpc>
                <a:spcPct val="110000"/>
              </a:lnSpc>
            </a:pPr>
            <a:r>
              <a:rPr lang="en-US" sz="900" dirty="0">
                <a:hlinkClick r:id="rId6"/>
              </a:rPr>
              <a:t>EGFR</a:t>
            </a:r>
            <a:r>
              <a:rPr lang="en-US" sz="900" dirty="0"/>
              <a:t> 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(89%) </a:t>
            </a:r>
            <a:r>
              <a:rPr lang="en-US" sz="900" dirty="0"/>
              <a:t>(</a:t>
            </a:r>
            <a:r>
              <a:rPr lang="en-US" sz="900" dirty="0">
                <a:hlinkClick r:id="rId7"/>
              </a:rPr>
              <a:t>J Lab Physicians 2015;7:79</a:t>
            </a:r>
            <a:r>
              <a:rPr lang="en-US" sz="900" dirty="0"/>
              <a:t>)</a:t>
            </a:r>
            <a:endParaRPr lang="en-US" sz="900" u="sng" dirty="0"/>
          </a:p>
          <a:p>
            <a:pPr marL="0" indent="0" fontAlgn="base">
              <a:lnSpc>
                <a:spcPct val="110000"/>
              </a:lnSpc>
              <a:buNone/>
            </a:pPr>
            <a:r>
              <a:rPr lang="en-US" sz="900" b="1" u="sng" dirty="0">
                <a:solidFill>
                  <a:schemeClr val="bg1"/>
                </a:solidFill>
              </a:rPr>
              <a:t>Negative stains</a:t>
            </a:r>
          </a:p>
          <a:p>
            <a:pPr fontAlgn="base"/>
            <a:r>
              <a:rPr lang="en-US" sz="900" dirty="0">
                <a:hlinkClick r:id="rId8"/>
              </a:rPr>
              <a:t>ER</a:t>
            </a:r>
            <a:r>
              <a:rPr lang="en-US" sz="900" dirty="0"/>
              <a:t>, </a:t>
            </a:r>
            <a:r>
              <a:rPr lang="en-US" sz="900" dirty="0">
                <a:hlinkClick r:id="rId9"/>
              </a:rPr>
              <a:t>PR</a:t>
            </a:r>
            <a:r>
              <a:rPr lang="en-US" sz="900" dirty="0"/>
              <a:t>, </a:t>
            </a:r>
            <a:r>
              <a:rPr lang="en-US" sz="900" dirty="0">
                <a:hlinkClick r:id="rId10"/>
              </a:rPr>
              <a:t>HER2</a:t>
            </a:r>
            <a:endParaRPr lang="en-US" sz="900" dirty="0"/>
          </a:p>
          <a:p>
            <a:pPr fontAlgn="base"/>
            <a:r>
              <a:rPr lang="en-US" sz="900" dirty="0">
                <a:hlinkClick r:id="rId11"/>
              </a:rPr>
              <a:t>AR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 (41%) </a:t>
            </a:r>
            <a:r>
              <a:rPr lang="en-US" sz="900" dirty="0"/>
              <a:t>(</a:t>
            </a:r>
            <a:r>
              <a:rPr lang="en-US" sz="900" dirty="0" err="1">
                <a:hlinkClick r:id="rId12"/>
              </a:rPr>
              <a:t>PLoS</a:t>
            </a:r>
            <a:r>
              <a:rPr lang="en-US" sz="900" dirty="0">
                <a:hlinkClick r:id="rId12"/>
              </a:rPr>
              <a:t> One 2018;13:e0197827</a:t>
            </a:r>
            <a:r>
              <a:rPr lang="en-US" sz="900" dirty="0"/>
              <a:t>)</a:t>
            </a:r>
          </a:p>
          <a:p>
            <a:pPr fontAlgn="base"/>
            <a:r>
              <a:rPr lang="en-US" sz="900" dirty="0">
                <a:hlinkClick r:id="rId13"/>
              </a:rPr>
              <a:t>SOX10</a:t>
            </a:r>
            <a:r>
              <a:rPr lang="en-US" sz="900" dirty="0"/>
              <a:t> 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(31%),</a:t>
            </a:r>
            <a:r>
              <a:rPr lang="en-US" sz="900" dirty="0"/>
              <a:t> </a:t>
            </a:r>
            <a:r>
              <a:rPr lang="en-US" sz="900" dirty="0">
                <a:hlinkClick r:id="rId14"/>
              </a:rPr>
              <a:t>GATA3</a:t>
            </a:r>
            <a:r>
              <a:rPr lang="en-US" sz="900" dirty="0"/>
              <a:t> 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(35%),</a:t>
            </a:r>
            <a:r>
              <a:rPr lang="en-US" sz="900" dirty="0"/>
              <a:t> </a:t>
            </a:r>
            <a:r>
              <a:rPr lang="en-US" sz="900" dirty="0">
                <a:hlinkClick r:id="rId15"/>
              </a:rPr>
              <a:t>mammaglobin</a:t>
            </a:r>
            <a:r>
              <a:rPr lang="en-US" sz="900" dirty="0"/>
              <a:t> 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(28%),</a:t>
            </a:r>
            <a:r>
              <a:rPr lang="en-US" sz="900" dirty="0"/>
              <a:t> </a:t>
            </a:r>
            <a:r>
              <a:rPr lang="en-US" sz="900" dirty="0">
                <a:hlinkClick r:id="rId16"/>
              </a:rPr>
              <a:t>GCDFP-15</a:t>
            </a:r>
            <a:r>
              <a:rPr lang="en-US" sz="900" dirty="0"/>
              <a:t> 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(25%) </a:t>
            </a:r>
            <a:r>
              <a:rPr lang="en-US" sz="900" dirty="0"/>
              <a:t>(</a:t>
            </a:r>
            <a:r>
              <a:rPr lang="en-US" sz="900" dirty="0">
                <a:hlinkClick r:id="rId17"/>
              </a:rPr>
              <a:t>Histopathology 2020;77:936</a:t>
            </a:r>
            <a:r>
              <a:rPr lang="en-US" sz="900" dirty="0"/>
              <a:t>)</a:t>
            </a:r>
            <a:endParaRPr lang="ru-RU" sz="900" dirty="0"/>
          </a:p>
          <a:p>
            <a:pPr fontAlgn="base"/>
            <a:r>
              <a:rPr lang="ru-RU" sz="900" dirty="0">
                <a:solidFill>
                  <a:schemeClr val="bg1">
                    <a:lumMod val="50000"/>
                  </a:schemeClr>
                </a:solidFill>
              </a:rPr>
              <a:t>Наиболее чувствительны в сочетании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 </a:t>
            </a:r>
            <a:r>
              <a:rPr lang="en-US" sz="900" dirty="0">
                <a:hlinkClick r:id="rId13"/>
              </a:rPr>
              <a:t>SOX10</a:t>
            </a:r>
            <a:r>
              <a:rPr lang="en-US" sz="900" dirty="0"/>
              <a:t> </a:t>
            </a:r>
            <a:r>
              <a:rPr lang="ru-RU" sz="900" dirty="0"/>
              <a:t>и</a:t>
            </a:r>
            <a:r>
              <a:rPr lang="en-US" sz="900" dirty="0"/>
              <a:t> </a:t>
            </a:r>
            <a:r>
              <a:rPr lang="en-US" sz="900" dirty="0">
                <a:hlinkClick r:id="rId14"/>
              </a:rPr>
              <a:t>GATA3</a:t>
            </a:r>
            <a:r>
              <a:rPr lang="en-US" sz="900" dirty="0"/>
              <a:t> (</a:t>
            </a:r>
            <a:r>
              <a:rPr lang="en-US" sz="900" dirty="0">
                <a:hlinkClick r:id="rId18"/>
              </a:rPr>
              <a:t>Breast Cancer Res Treat 2020;184:11</a:t>
            </a:r>
            <a:r>
              <a:rPr lang="en-US" sz="9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8730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8142" y="69916"/>
            <a:ext cx="5688831" cy="66158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53909" rIns="0" bIns="126955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16793" r="2278" b="41604"/>
          <a:stretch/>
        </p:blipFill>
        <p:spPr bwMode="auto">
          <a:xfrm>
            <a:off x="38142" y="899964"/>
            <a:ext cx="5688831" cy="1375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23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5761038" cy="3240088"/>
          </a:xfrm>
          <a:prstGeom prst="rect">
            <a:avLst/>
          </a:prstGeom>
          <a:solidFill>
            <a:srgbClr val="FFFFFF"/>
          </a:solidFill>
          <a:ln w="76200">
            <a:solidFill>
              <a:srgbClr val="328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5435" y="395908"/>
            <a:ext cx="5328592" cy="397848"/>
          </a:xfrm>
        </p:spPr>
        <p:txBody>
          <a:bodyPr>
            <a:normAutofit/>
          </a:bodyPr>
          <a:lstStyle/>
          <a:p>
            <a:r>
              <a:rPr lang="ru-RU" sz="1500" b="1" dirty="0">
                <a:solidFill>
                  <a:schemeClr val="tx1">
                    <a:lumMod val="75000"/>
                  </a:schemeClr>
                </a:solidFill>
              </a:rPr>
              <a:t>Прогностические факторы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237781" y="779320"/>
            <a:ext cx="5449065" cy="2280884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700" b="1" u="sng" dirty="0">
                <a:solidFill>
                  <a:schemeClr val="bg1">
                    <a:lumMod val="40000"/>
                    <a:lumOff val="60000"/>
                  </a:schemeClr>
                </a:solidFill>
              </a:rPr>
              <a:t>Клинически благоприятные прогностические факторы включают: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ru-RU" sz="700" i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полный патологический ответ на неоадъювантную химиотерапию (Clin Breast Cancer 2013; 13:40)</a:t>
            </a:r>
            <a:endParaRPr lang="en-US" sz="700" i="1" dirty="0">
              <a:solidFill>
                <a:schemeClr val="bg1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ru-RU" sz="700" i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опухоли с большим количеством инфильтрирующих опухоль лимфоцитов и отсутствием центрального фиброза связаны с лучшей выживаемостью (Breast Cancer Res 2007; 9: R65</a:t>
            </a:r>
            <a:r>
              <a:rPr lang="ru-RU" sz="700" i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)</a:t>
            </a:r>
            <a:endParaRPr lang="en-US" sz="700" i="1" dirty="0">
              <a:solidFill>
                <a:schemeClr val="bg1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ru-RU" sz="700" u="sng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700" b="1" u="sng" dirty="0">
                <a:solidFill>
                  <a:schemeClr val="bg1">
                    <a:lumMod val="50000"/>
                  </a:schemeClr>
                </a:solidFill>
              </a:rPr>
              <a:t>Неблагоприятные прогностические факторы включают: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ru-RU" sz="700" i="1" dirty="0">
                <a:solidFill>
                  <a:schemeClr val="bg1">
                    <a:lumMod val="50000"/>
                  </a:schemeClr>
                </a:solidFill>
              </a:rPr>
              <a:t>большой размер опухоли, 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ru-RU" sz="700" i="1" dirty="0">
                <a:solidFill>
                  <a:schemeClr val="bg1">
                    <a:lumMod val="50000"/>
                  </a:schemeClr>
                </a:solidFill>
              </a:rPr>
              <a:t>положительный статус лимфоузлов, 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ru-RU" sz="700" i="1" dirty="0">
                <a:solidFill>
                  <a:schemeClr val="bg1">
                    <a:lumMod val="50000"/>
                  </a:schemeClr>
                </a:solidFill>
              </a:rPr>
              <a:t>высокий гистологический 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</a:rPr>
              <a:t>Grade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ru-RU" sz="700" i="1" dirty="0">
                <a:solidFill>
                  <a:schemeClr val="bg1">
                    <a:lumMod val="50000"/>
                  </a:schemeClr>
                </a:solidFill>
              </a:rPr>
              <a:t>наличие лимфоваскулярной инвазии (Breast Cancer Res 2007; 9: R65)</a:t>
            </a:r>
            <a:endParaRPr lang="en-US" sz="700" i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ru-RU" sz="700" i="1" dirty="0">
                <a:solidFill>
                  <a:schemeClr val="bg1">
                    <a:lumMod val="50000"/>
                  </a:schemeClr>
                </a:solidFill>
              </a:rPr>
              <a:t>центральные некрозы в инвазивной протоковой карциноме высокой степени (BMC Cancer 2015; 15: 282)</a:t>
            </a:r>
            <a:endParaRPr lang="en-US" sz="700" i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ru-RU" sz="700" i="1" dirty="0">
                <a:solidFill>
                  <a:schemeClr val="bg1">
                    <a:lumMod val="50000"/>
                  </a:schemeClr>
                </a:solidFill>
              </a:rPr>
              <a:t>более молодой возраст (&lt;65 лет) является независимым фактором риска рецидива (Radiol Oncol 2011; 45: 46)</a:t>
            </a:r>
            <a:endParaRPr lang="en-US" sz="700" i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ru-RU" sz="700" i="1" dirty="0">
                <a:solidFill>
                  <a:schemeClr val="bg1">
                    <a:lumMod val="50000"/>
                  </a:schemeClr>
                </a:solidFill>
              </a:rPr>
              <a:t>иммунопрофиль, связанный с плохим прогнозом, включает экспрессию p53 (Cancer 2007; 109: 25, Medicine (Baltimore) 2019; 98: e15449, Br J Cancer 2010; 103: 249)</a:t>
            </a:r>
            <a:endParaRPr lang="en-US" sz="700" i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ru-RU" sz="700" i="1" dirty="0">
                <a:solidFill>
                  <a:schemeClr val="bg1">
                    <a:lumMod val="50000"/>
                  </a:schemeClr>
                </a:solidFill>
              </a:rPr>
              <a:t>некоторые авторы сообщают, что экспрессия базальных цитокератинов (например, CK5 / 6) связана с неблагоприятным исходом (Clin Cancer Res 2009; 15: 2302).</a:t>
            </a:r>
          </a:p>
        </p:txBody>
      </p:sp>
    </p:spTree>
    <p:extLst>
      <p:ext uri="{BB962C8B-B14F-4D97-AF65-F5344CB8AC3E}">
        <p14:creationId xmlns:p14="http://schemas.microsoft.com/office/powerpoint/2010/main" val="298792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761038" cy="3240088"/>
          </a:xfrm>
          <a:prstGeom prst="rect">
            <a:avLst/>
          </a:prstGeom>
          <a:solidFill>
            <a:srgbClr val="FFFFFF"/>
          </a:solidFill>
          <a:ln w="76200">
            <a:solidFill>
              <a:srgbClr val="328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5435" y="395908"/>
            <a:ext cx="5328592" cy="397848"/>
          </a:xfrm>
        </p:spPr>
        <p:txBody>
          <a:bodyPr>
            <a:normAutofit/>
          </a:bodyPr>
          <a:lstStyle/>
          <a:p>
            <a:r>
              <a:rPr lang="ru-RU" sz="1500" b="1" dirty="0">
                <a:solidFill>
                  <a:schemeClr val="tx1">
                    <a:lumMod val="75000"/>
                  </a:schemeClr>
                </a:solidFill>
              </a:rPr>
              <a:t>ТНРМЖ</a:t>
            </a:r>
          </a:p>
        </p:txBody>
      </p:sp>
      <p:sp>
        <p:nvSpPr>
          <p:cNvPr id="5" name="Прямоугольник 108"/>
          <p:cNvSpPr>
            <a:spLocks noChangeArrowheads="1"/>
          </p:cNvSpPr>
          <p:nvPr/>
        </p:nvSpPr>
        <p:spPr bwMode="auto">
          <a:xfrm>
            <a:off x="72207" y="3090872"/>
            <a:ext cx="5040560" cy="1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b">
            <a:spAutoFit/>
          </a:bodyPr>
          <a:lstStyle/>
          <a:p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ER = estrogen receptor ; PR = progesterone receptor ; HER2 = human epidermal growth factor receptor 2; TNBC, triple-negative breast cancer</a:t>
            </a:r>
          </a:p>
          <a:p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1. </a:t>
            </a:r>
            <a:r>
              <a:rPr lang="en-US" altLang="en-US" sz="300" dirty="0" err="1">
                <a:solidFill>
                  <a:schemeClr val="bg1">
                    <a:lumMod val="50000"/>
                  </a:schemeClr>
                </a:solidFill>
              </a:rPr>
              <a:t>Székely</a:t>
            </a:r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 et al. Oncology. 2017; 31:2; 2. Foulkes et al. N </a:t>
            </a:r>
            <a:r>
              <a:rPr lang="en-US" altLang="en-US" sz="300" dirty="0" err="1">
                <a:solidFill>
                  <a:schemeClr val="bg1">
                    <a:lumMod val="50000"/>
                  </a:schemeClr>
                </a:solidFill>
              </a:rPr>
              <a:t>Engl</a:t>
            </a:r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 J Med. 2010; 363:20 3. Gretchen et al. Breast Dis. 2010; 32:5-24; 4. Lin et al. Cancer. 2012; 118:5463-5472; 5. </a:t>
            </a:r>
            <a:r>
              <a:rPr lang="en-US" altLang="en-US" sz="300" dirty="0" err="1">
                <a:solidFill>
                  <a:schemeClr val="bg1">
                    <a:lumMod val="50000"/>
                  </a:schemeClr>
                </a:solidFill>
              </a:rPr>
              <a:t>Urru</a:t>
            </a:r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 et al. BMC Cancer. 2018;15:56; 6. </a:t>
            </a:r>
            <a:r>
              <a:rPr lang="en-US" altLang="en-US" sz="300" dirty="0" err="1">
                <a:solidFill>
                  <a:schemeClr val="bg1">
                    <a:lumMod val="50000"/>
                  </a:schemeClr>
                </a:solidFill>
              </a:rPr>
              <a:t>Vernieri</a:t>
            </a:r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 C, et al. </a:t>
            </a:r>
            <a:r>
              <a:rPr lang="en-US" altLang="en-US" sz="300" dirty="0" err="1">
                <a:solidFill>
                  <a:schemeClr val="bg1">
                    <a:lumMod val="50000"/>
                  </a:schemeClr>
                </a:solidFill>
              </a:rPr>
              <a:t>Sci</a:t>
            </a:r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 Rep. 2018;8:1-10.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9BCFEED-8B03-B24B-949C-5BF2409B6B6C}"/>
              </a:ext>
            </a:extLst>
          </p:cNvPr>
          <p:cNvSpPr txBox="1"/>
          <p:nvPr/>
        </p:nvSpPr>
        <p:spPr>
          <a:xfrm>
            <a:off x="214265" y="850990"/>
            <a:ext cx="5319762" cy="230828"/>
          </a:xfrm>
          <a:prstGeom prst="rect">
            <a:avLst/>
          </a:prstGeom>
          <a:solidFill>
            <a:srgbClr val="0070C0"/>
          </a:solidFill>
        </p:spPr>
        <p:txBody>
          <a:bodyPr wrap="square" lIns="91436" tIns="45718" rIns="91436" bIns="45718" rtlCol="0">
            <a:spAutoFit/>
          </a:bodyPr>
          <a:lstStyle/>
          <a:p>
            <a:pPr marL="0" lvl="1" algn="ctr"/>
            <a:r>
              <a:rPr lang="ru-RU" sz="900" b="1" dirty="0">
                <a:solidFill>
                  <a:prstClr val="white"/>
                </a:solidFill>
              </a:rPr>
              <a:t>Л</a:t>
            </a:r>
            <a:r>
              <a:rPr lang="ru-RU" sz="900" b="1" u="sng" dirty="0">
                <a:solidFill>
                  <a:prstClr val="white"/>
                </a:solidFill>
              </a:rPr>
              <a:t>ишен</a:t>
            </a:r>
            <a:r>
              <a:rPr lang="en-US" sz="900" b="1" dirty="0">
                <a:solidFill>
                  <a:prstClr val="white"/>
                </a:solidFill>
              </a:rPr>
              <a:t> </a:t>
            </a:r>
            <a:r>
              <a:rPr lang="en-US" sz="900" b="1" dirty="0">
                <a:solidFill>
                  <a:prstClr val="white"/>
                </a:solidFill>
              </a:rPr>
              <a:t>ER </a:t>
            </a:r>
            <a:r>
              <a:rPr lang="ru-RU" sz="900" b="1" dirty="0">
                <a:solidFill>
                  <a:prstClr val="white"/>
                </a:solidFill>
              </a:rPr>
              <a:t>и</a:t>
            </a:r>
            <a:r>
              <a:rPr lang="en-US" sz="900" b="1" dirty="0">
                <a:solidFill>
                  <a:prstClr val="white"/>
                </a:solidFill>
              </a:rPr>
              <a:t> </a:t>
            </a:r>
            <a:r>
              <a:rPr lang="en-US" sz="900" b="1" dirty="0">
                <a:solidFill>
                  <a:prstClr val="white"/>
                </a:solidFill>
              </a:rPr>
              <a:t>PR </a:t>
            </a:r>
            <a:r>
              <a:rPr lang="ru-RU" sz="900" b="1" dirty="0">
                <a:solidFill>
                  <a:prstClr val="white"/>
                </a:solidFill>
              </a:rPr>
              <a:t>экспрессии</a:t>
            </a:r>
            <a:r>
              <a:rPr lang="en-US" sz="900" b="1" dirty="0">
                <a:solidFill>
                  <a:prstClr val="white"/>
                </a:solidFill>
              </a:rPr>
              <a:t> </a:t>
            </a:r>
            <a:r>
              <a:rPr lang="ru-RU" sz="900" b="1" dirty="0">
                <a:solidFill>
                  <a:prstClr val="white"/>
                </a:solidFill>
              </a:rPr>
              <a:t>и </a:t>
            </a:r>
            <a:r>
              <a:rPr lang="ru-RU" sz="900" b="1" u="sng" dirty="0">
                <a:solidFill>
                  <a:prstClr val="white"/>
                </a:solidFill>
              </a:rPr>
              <a:t>не</a:t>
            </a:r>
            <a:r>
              <a:rPr lang="ru-RU" sz="900" b="1" dirty="0">
                <a:solidFill>
                  <a:prstClr val="white"/>
                </a:solidFill>
              </a:rPr>
              <a:t> </a:t>
            </a:r>
            <a:r>
              <a:rPr lang="ru-RU" sz="900" b="1" dirty="0">
                <a:solidFill>
                  <a:prstClr val="white"/>
                </a:solidFill>
              </a:rPr>
              <a:t>сверхэкспрессируют</a:t>
            </a:r>
            <a:r>
              <a:rPr lang="en-US" sz="900" b="1" dirty="0">
                <a:solidFill>
                  <a:prstClr val="white"/>
                </a:solidFill>
              </a:rPr>
              <a:t> </a:t>
            </a:r>
            <a:r>
              <a:rPr lang="en-US" sz="900" b="1" dirty="0">
                <a:solidFill>
                  <a:prstClr val="white"/>
                </a:solidFill>
              </a:rPr>
              <a:t>HER2</a:t>
            </a:r>
            <a:r>
              <a:rPr lang="en-US" sz="900" b="1" baseline="30000" dirty="0">
                <a:solidFill>
                  <a:prstClr val="white"/>
                </a:solidFill>
              </a:rPr>
              <a:t>2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95839966"/>
              </p:ext>
            </p:extLst>
          </p:nvPr>
        </p:nvGraphicFramePr>
        <p:xfrm>
          <a:off x="214265" y="1291342"/>
          <a:ext cx="5319762" cy="1649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090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0"/>
            <a:ext cx="5761038" cy="3240088"/>
          </a:xfrm>
          <a:prstGeom prst="rect">
            <a:avLst/>
          </a:prstGeom>
          <a:solidFill>
            <a:srgbClr val="FFFFFF"/>
          </a:solidFill>
          <a:ln w="76200">
            <a:solidFill>
              <a:srgbClr val="328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1960" y="466112"/>
            <a:ext cx="5328592" cy="397848"/>
          </a:xfrm>
        </p:spPr>
        <p:txBody>
          <a:bodyPr>
            <a:normAutofit/>
          </a:bodyPr>
          <a:lstStyle/>
          <a:p>
            <a:r>
              <a:rPr lang="ru-RU" sz="1500" b="1" dirty="0">
                <a:solidFill>
                  <a:schemeClr val="tx1">
                    <a:lumMod val="75000"/>
                  </a:schemeClr>
                </a:solidFill>
              </a:rPr>
              <a:t>Биология и роль PD-1 и PD-L1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01725" y="971972"/>
            <a:ext cx="5449065" cy="1728192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PD-1 – </a:t>
            </a:r>
            <a:r>
              <a:rPr lang="ru-RU" sz="900" dirty="0"/>
              <a:t>рецептор на поверхности активированных Т-лимфоцитов. Связывается с лигандами  </a:t>
            </a:r>
            <a:r>
              <a:rPr lang="en-US" sz="900" dirty="0"/>
              <a:t>PD-L1/L2  (</a:t>
            </a:r>
            <a:r>
              <a:rPr lang="ru-RU" sz="900" dirty="0"/>
              <a:t>иммунное утомление</a:t>
            </a:r>
            <a:r>
              <a:rPr lang="ru-RU" sz="900" dirty="0"/>
              <a:t>)</a:t>
            </a:r>
            <a:endParaRPr lang="en-US" sz="900" dirty="0"/>
          </a:p>
          <a:p>
            <a:r>
              <a:rPr lang="en-US" sz="900" dirty="0"/>
              <a:t>PD-L1 – </a:t>
            </a:r>
            <a:r>
              <a:rPr lang="ru-RU" sz="900" dirty="0"/>
              <a:t>трансмембранный гликопротеин, блокирующий избыточную активацию </a:t>
            </a:r>
            <a:r>
              <a:rPr lang="en-US" sz="900" dirty="0" err="1"/>
              <a:t>Teff</a:t>
            </a:r>
            <a:r>
              <a:rPr lang="en-US" sz="900" dirty="0"/>
              <a:t> </a:t>
            </a:r>
            <a:r>
              <a:rPr lang="ru-RU" sz="900" dirty="0"/>
              <a:t>и аутоиммунные реакции путём взаимодействия с рецептором </a:t>
            </a:r>
            <a:r>
              <a:rPr lang="en-US" sz="900" dirty="0"/>
              <a:t>PD-1</a:t>
            </a:r>
            <a:r>
              <a:rPr lang="en-US" sz="900" baseline="30000" dirty="0"/>
              <a:t>1</a:t>
            </a:r>
            <a:endParaRPr lang="en-US" sz="900" baseline="30000" dirty="0"/>
          </a:p>
          <a:p>
            <a:r>
              <a:rPr lang="en-US" sz="900" dirty="0"/>
              <a:t>PD-L1 </a:t>
            </a:r>
            <a:r>
              <a:rPr lang="ru-RU" sz="900" dirty="0"/>
              <a:t>экспрессируется на опухолевых клетках и опухоль</a:t>
            </a:r>
            <a:r>
              <a:rPr lang="en-US" sz="900" dirty="0"/>
              <a:t> </a:t>
            </a:r>
            <a:r>
              <a:rPr lang="ru-RU" sz="900" dirty="0"/>
              <a:t>инфильтрирующих лимфоидных клетках различных солидных опухолей и блокирует противоопухолевый иммунный ответ, подавляя активацию цитотоксических Т-лимфоцитов</a:t>
            </a:r>
            <a:r>
              <a:rPr lang="en-US" sz="900" baseline="30000" dirty="0"/>
              <a:t>2</a:t>
            </a:r>
            <a:endParaRPr lang="ru-RU" sz="900" baseline="30000" dirty="0"/>
          </a:p>
          <a:p>
            <a:r>
              <a:rPr lang="en-US" sz="900" b="1" dirty="0">
                <a:solidFill>
                  <a:srgbClr val="0070C0"/>
                </a:solidFill>
              </a:rPr>
              <a:t>PD-L1 </a:t>
            </a:r>
            <a:r>
              <a:rPr lang="ru-RU" sz="900" b="1" dirty="0">
                <a:solidFill>
                  <a:srgbClr val="0070C0"/>
                </a:solidFill>
              </a:rPr>
              <a:t>является предиктором чувствительности опухоли к анти</a:t>
            </a:r>
            <a:r>
              <a:rPr lang="en-US" sz="900" b="1" dirty="0">
                <a:solidFill>
                  <a:srgbClr val="0070C0"/>
                </a:solidFill>
              </a:rPr>
              <a:t>PD1 </a:t>
            </a:r>
            <a:r>
              <a:rPr lang="ru-RU" sz="900" b="1" dirty="0">
                <a:solidFill>
                  <a:srgbClr val="0070C0"/>
                </a:solidFill>
              </a:rPr>
              <a:t>и анти-</a:t>
            </a:r>
            <a:r>
              <a:rPr lang="en-US" sz="900" b="1" dirty="0">
                <a:solidFill>
                  <a:srgbClr val="0070C0"/>
                </a:solidFill>
              </a:rPr>
              <a:t>PD-L1 </a:t>
            </a:r>
            <a:r>
              <a:rPr lang="ru-RU" sz="900" b="1" dirty="0">
                <a:solidFill>
                  <a:srgbClr val="0070C0"/>
                </a:solidFill>
              </a:rPr>
              <a:t>терапии</a:t>
            </a:r>
            <a:r>
              <a:rPr lang="ru-RU" sz="900" b="1" baseline="30000" dirty="0">
                <a:solidFill>
                  <a:srgbClr val="0070C0"/>
                </a:solidFill>
              </a:rPr>
              <a:t>3, 4 </a:t>
            </a:r>
            <a:endParaRPr lang="en-US" sz="900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108"/>
          <p:cNvSpPr>
            <a:spLocks noChangeArrowheads="1"/>
          </p:cNvSpPr>
          <p:nvPr/>
        </p:nvSpPr>
        <p:spPr bwMode="auto">
          <a:xfrm>
            <a:off x="72207" y="2977747"/>
            <a:ext cx="5040560" cy="27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b">
            <a:spAutoFit/>
          </a:bodyPr>
          <a:lstStyle/>
          <a:p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1 </a:t>
            </a:r>
            <a:r>
              <a:rPr lang="en-US" altLang="en-US" sz="300" dirty="0" err="1">
                <a:solidFill>
                  <a:schemeClr val="bg1">
                    <a:lumMod val="50000"/>
                  </a:schemeClr>
                </a:solidFill>
              </a:rPr>
              <a:t>Mozaffarian</a:t>
            </a:r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 NWA &amp; Stevens AM Rheumatology 2008 </a:t>
            </a:r>
          </a:p>
          <a:p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2 </a:t>
            </a:r>
            <a:r>
              <a:rPr lang="en-US" altLang="en-US" sz="300" dirty="0" err="1">
                <a:solidFill>
                  <a:schemeClr val="bg1">
                    <a:lumMod val="50000"/>
                  </a:schemeClr>
                </a:solidFill>
              </a:rPr>
              <a:t>Pardoll</a:t>
            </a:r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 DM Nat Rev Cancer 2012 </a:t>
            </a:r>
          </a:p>
          <a:p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3 Patel SP, </a:t>
            </a:r>
            <a:r>
              <a:rPr lang="en-US" altLang="en-US" sz="300" dirty="0" err="1">
                <a:solidFill>
                  <a:schemeClr val="bg1">
                    <a:lumMod val="50000"/>
                  </a:schemeClr>
                </a:solidFill>
              </a:rPr>
              <a:t>Kurzrock</a:t>
            </a:r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 R </a:t>
            </a:r>
            <a:r>
              <a:rPr lang="en-US" altLang="en-US" sz="300" dirty="0" err="1">
                <a:solidFill>
                  <a:schemeClr val="bg1">
                    <a:lumMod val="50000"/>
                  </a:schemeClr>
                </a:solidFill>
              </a:rPr>
              <a:t>Mol</a:t>
            </a:r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 Cancer </a:t>
            </a:r>
            <a:r>
              <a:rPr lang="en-US" altLang="en-US" sz="300" dirty="0" err="1">
                <a:solidFill>
                  <a:schemeClr val="bg1">
                    <a:lumMod val="50000"/>
                  </a:schemeClr>
                </a:solidFill>
              </a:rPr>
              <a:t>Ther</a:t>
            </a:r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 2015 </a:t>
            </a:r>
          </a:p>
          <a:p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4 </a:t>
            </a:r>
            <a:r>
              <a:rPr lang="en-US" altLang="en-US" sz="300" dirty="0" err="1">
                <a:solidFill>
                  <a:schemeClr val="bg1">
                    <a:lumMod val="50000"/>
                  </a:schemeClr>
                </a:solidFill>
              </a:rPr>
              <a:t>Herbst</a:t>
            </a:r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 R et al. Nature 2014</a:t>
            </a:r>
          </a:p>
        </p:txBody>
      </p:sp>
    </p:spTree>
    <p:extLst>
      <p:ext uri="{BB962C8B-B14F-4D97-AF65-F5344CB8AC3E}">
        <p14:creationId xmlns:p14="http://schemas.microsoft.com/office/powerpoint/2010/main" val="369892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5761038" cy="3240088"/>
          </a:xfrm>
          <a:prstGeom prst="rect">
            <a:avLst/>
          </a:prstGeom>
          <a:solidFill>
            <a:srgbClr val="FFFFFF"/>
          </a:solidFill>
          <a:ln w="76200">
            <a:solidFill>
              <a:srgbClr val="328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6223" y="514623"/>
            <a:ext cx="5328592" cy="397848"/>
          </a:xfrm>
        </p:spPr>
        <p:txBody>
          <a:bodyPr>
            <a:normAutofit/>
          </a:bodyPr>
          <a:lstStyle/>
          <a:p>
            <a:r>
              <a:rPr lang="ru-RU" sz="1500" b="1" dirty="0">
                <a:solidFill>
                  <a:schemeClr val="tx1">
                    <a:lumMod val="75000"/>
                  </a:schemeClr>
                </a:solidFill>
              </a:rPr>
              <a:t>Взаимодействие рецептора PD-1 с лигандами PD-L1 / L2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971971"/>
            <a:ext cx="5761038" cy="2268117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lIns="91436" tIns="45718" rIns="91436" bIns="45718"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04" y="971970"/>
            <a:ext cx="4824735" cy="220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165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9" t="17899" r="12123" b="8633"/>
          <a:stretch/>
        </p:blipFill>
        <p:spPr bwMode="auto">
          <a:xfrm>
            <a:off x="72009" y="0"/>
            <a:ext cx="5616822" cy="3112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36703" y="3105806"/>
            <a:ext cx="1152128" cy="85211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r>
              <a:rPr lang="ru-RU" sz="800" dirty="0">
                <a:solidFill>
                  <a:srgbClr val="000000"/>
                </a:solidFill>
              </a:rPr>
              <a:t>Франк Г.А. </a:t>
            </a:r>
            <a:r>
              <a:rPr lang="ru-RU" sz="800" dirty="0" err="1">
                <a:solidFill>
                  <a:srgbClr val="000000"/>
                </a:solidFill>
              </a:rPr>
              <a:t>соавт</a:t>
            </a:r>
            <a:r>
              <a:rPr lang="ru-RU" sz="800" dirty="0">
                <a:solidFill>
                  <a:srgbClr val="000000"/>
                </a:solidFill>
              </a:rPr>
              <a:t>., 2020 г.</a:t>
            </a:r>
            <a:endParaRPr lang="ru-RU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380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" y="0"/>
            <a:ext cx="5761038" cy="3240088"/>
          </a:xfrm>
          <a:prstGeom prst="rect">
            <a:avLst/>
          </a:prstGeom>
          <a:solidFill>
            <a:srgbClr val="FFFFFF"/>
          </a:solidFill>
          <a:ln w="76200">
            <a:solidFill>
              <a:srgbClr val="328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6223" y="514623"/>
            <a:ext cx="5328592" cy="397848"/>
          </a:xfrm>
        </p:spPr>
        <p:txBody>
          <a:bodyPr>
            <a:normAutofit fontScale="90000"/>
          </a:bodyPr>
          <a:lstStyle/>
          <a:p>
            <a:r>
              <a:rPr lang="ru-RU" sz="1500" b="1" dirty="0">
                <a:solidFill>
                  <a:schemeClr val="tx1">
                    <a:lumMod val="75000"/>
                  </a:schemeClr>
                </a:solidFill>
              </a:rPr>
              <a:t>Диагностические наборы для ИГХ выявления экспрессии PD-L1</a:t>
            </a:r>
          </a:p>
        </p:txBody>
      </p:sp>
      <p:graphicFrame>
        <p:nvGraphicFramePr>
          <p:cNvPr id="5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159405"/>
              </p:ext>
            </p:extLst>
          </p:nvPr>
        </p:nvGraphicFramePr>
        <p:xfrm>
          <a:off x="504255" y="1067103"/>
          <a:ext cx="4898764" cy="1005429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792088">
                  <a:extLst>
                    <a:ext uri="{9D8B030D-6E8A-4147-A177-3AD203B41FA5}">
                      <a16:colId xmlns="" xmlns:a16="http://schemas.microsoft.com/office/drawing/2014/main" val="206188651"/>
                    </a:ext>
                  </a:extLst>
                </a:gridCol>
                <a:gridCol w="1040125">
                  <a:extLst>
                    <a:ext uri="{9D8B030D-6E8A-4147-A177-3AD203B41FA5}">
                      <a16:colId xmlns="" xmlns:a16="http://schemas.microsoft.com/office/drawing/2014/main" val="699894976"/>
                    </a:ext>
                  </a:extLst>
                </a:gridCol>
                <a:gridCol w="1005523">
                  <a:extLst>
                    <a:ext uri="{9D8B030D-6E8A-4147-A177-3AD203B41FA5}">
                      <a16:colId xmlns="" xmlns:a16="http://schemas.microsoft.com/office/drawing/2014/main" val="1854905951"/>
                    </a:ext>
                  </a:extLst>
                </a:gridCol>
                <a:gridCol w="955541">
                  <a:extLst>
                    <a:ext uri="{9D8B030D-6E8A-4147-A177-3AD203B41FA5}">
                      <a16:colId xmlns="" xmlns:a16="http://schemas.microsoft.com/office/drawing/2014/main" val="462168300"/>
                    </a:ext>
                  </a:extLst>
                </a:gridCol>
                <a:gridCol w="1105487">
                  <a:extLst>
                    <a:ext uri="{9D8B030D-6E8A-4147-A177-3AD203B41FA5}">
                      <a16:colId xmlns="" xmlns:a16="http://schemas.microsoft.com/office/drawing/2014/main" val="313115311"/>
                    </a:ext>
                  </a:extLst>
                </a:gridCol>
              </a:tblGrid>
              <a:tr h="273548"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latin typeface="+mn-lt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SP263</a:t>
                      </a:r>
                      <a:endParaRPr lang="ru-RU" sz="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22C3</a:t>
                      </a:r>
                      <a:endParaRPr lang="ru-RU" sz="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28-8</a:t>
                      </a:r>
                      <a:endParaRPr lang="ru-RU" sz="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SP142</a:t>
                      </a:r>
                      <a:r>
                        <a:rPr lang="en-US" sz="1100" b="1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*</a:t>
                      </a:r>
                      <a:endParaRPr lang="ru-RU" sz="1000" b="1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7499550"/>
                  </a:ext>
                </a:extLst>
              </a:tr>
              <a:tr h="395635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Мишень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Опухолевые клетки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Опухолевые клетки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Опухолевые клетки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Иммунные </a:t>
                      </a:r>
                      <a:r>
                        <a:rPr lang="ru-RU" sz="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клетки</a:t>
                      </a:r>
                      <a:endParaRPr lang="ru-RU" sz="8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515245175"/>
                  </a:ext>
                </a:extLst>
              </a:tr>
              <a:tr h="336246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Эпитоп</a:t>
                      </a:r>
                      <a:endParaRPr lang="ru-RU" sz="8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Внеклеточный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Внеклеточный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Внеклеточный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Внутриклеточный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6229436"/>
                  </a:ext>
                </a:extLst>
              </a:tr>
            </a:tbl>
          </a:graphicData>
        </a:graphic>
      </p:graphicFrame>
      <p:pic>
        <p:nvPicPr>
          <p:cNvPr id="9" name="Picture 4" descr="C:\Users\1\Documents\artf\Temp\Картинка для презинтации 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2" t="866" r="425" b="-866"/>
          <a:stretch/>
        </p:blipFill>
        <p:spPr bwMode="auto">
          <a:xfrm>
            <a:off x="1440359" y="2149114"/>
            <a:ext cx="720080" cy="753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1\Documents\artf\Temp\Картинка для презинтации 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4" r="25733"/>
          <a:stretch/>
        </p:blipFill>
        <p:spPr bwMode="auto">
          <a:xfrm>
            <a:off x="3444962" y="2138639"/>
            <a:ext cx="720080" cy="753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:\Users\1\Documents\artf\Temp\Картинка для презинтации 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0" r="50197"/>
          <a:stretch/>
        </p:blipFill>
        <p:spPr bwMode="auto">
          <a:xfrm>
            <a:off x="4536704" y="2124100"/>
            <a:ext cx="743987" cy="77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1\Documents\artf\Temp\Картинка для презинтации 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67"/>
          <a:stretch/>
        </p:blipFill>
        <p:spPr bwMode="auto">
          <a:xfrm>
            <a:off x="2435661" y="2135016"/>
            <a:ext cx="733554" cy="76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3855" y="2940705"/>
            <a:ext cx="4824536" cy="21544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800" b="1" i="1" kern="0" dirty="0">
                <a:solidFill>
                  <a:srgbClr val="FF0000"/>
                </a:solidFill>
              </a:rPr>
              <a:t>* SP142 </a:t>
            </a:r>
            <a:r>
              <a:rPr lang="ru-RU" sz="800" b="1" i="1" kern="0" dirty="0">
                <a:solidFill>
                  <a:srgbClr val="FF0000"/>
                </a:solidFill>
              </a:rPr>
              <a:t>единственный клон для одновременного определения экспрессии </a:t>
            </a:r>
            <a:r>
              <a:rPr lang="en-US" sz="800" b="1" i="1" kern="0" dirty="0">
                <a:solidFill>
                  <a:srgbClr val="FF0000"/>
                </a:solidFill>
              </a:rPr>
              <a:t>PD-L1</a:t>
            </a:r>
            <a:r>
              <a:rPr lang="ru-RU" sz="800" b="1" i="1" kern="0" dirty="0">
                <a:solidFill>
                  <a:srgbClr val="FF0000"/>
                </a:solidFill>
              </a:rPr>
              <a:t> на ИК </a:t>
            </a:r>
          </a:p>
        </p:txBody>
      </p:sp>
    </p:spTree>
    <p:extLst>
      <p:ext uri="{BB962C8B-B14F-4D97-AF65-F5344CB8AC3E}">
        <p14:creationId xmlns:p14="http://schemas.microsoft.com/office/powerpoint/2010/main" val="25833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0"/>
            <a:ext cx="5761038" cy="3240088"/>
          </a:xfrm>
          <a:prstGeom prst="rect">
            <a:avLst/>
          </a:prstGeom>
          <a:solidFill>
            <a:srgbClr val="FFFFFF"/>
          </a:solidFill>
          <a:ln w="76200">
            <a:solidFill>
              <a:srgbClr val="328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6223" y="67182"/>
            <a:ext cx="5184934" cy="540015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chemeClr val="tx1">
                    <a:lumMod val="75000"/>
                  </a:schemeClr>
                </a:solidFill>
              </a:rPr>
              <a:t>Структура заболеваемости ЗН в Казахстане в 2019 г.</a:t>
            </a:r>
          </a:p>
        </p:txBody>
      </p:sp>
      <p:sp>
        <p:nvSpPr>
          <p:cNvPr id="6" name="Прямоугольник 108"/>
          <p:cNvSpPr>
            <a:spLocks noChangeArrowheads="1"/>
          </p:cNvSpPr>
          <p:nvPr/>
        </p:nvSpPr>
        <p:spPr bwMode="auto">
          <a:xfrm>
            <a:off x="144394" y="3070816"/>
            <a:ext cx="5328592" cy="16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b">
            <a:spAutoFit/>
          </a:bodyPr>
          <a:lstStyle/>
          <a:p>
            <a:pPr eaLnBrk="1" hangingPunct="1"/>
            <a:r>
              <a:rPr lang="en-US" altLang="en-US" sz="500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ru-RU" altLang="en-US" sz="500" dirty="0">
                <a:solidFill>
                  <a:schemeClr val="bg1">
                    <a:lumMod val="50000"/>
                  </a:schemeClr>
                </a:solidFill>
              </a:rPr>
              <a:t>Показатели </a:t>
            </a:r>
            <a:r>
              <a:rPr lang="ru-RU" altLang="en-US" sz="500" dirty="0">
                <a:solidFill>
                  <a:schemeClr val="bg1">
                    <a:lumMod val="50000"/>
                  </a:schemeClr>
                </a:solidFill>
              </a:rPr>
              <a:t>Онкологической службы Республики Казахстан за 2019 год (статистические и аналитические материалы)</a:t>
            </a:r>
            <a:endParaRPr lang="en-US" altLang="en-US" sz="5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Заголовок 246"/>
          <p:cNvSpPr txBox="1">
            <a:spLocks/>
          </p:cNvSpPr>
          <p:nvPr/>
        </p:nvSpPr>
        <p:spPr bwMode="auto">
          <a:xfrm>
            <a:off x="471990" y="927103"/>
            <a:ext cx="4968552" cy="74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6798" tIns="46798" rIns="46798" bIns="46798" anchor="ctr"/>
          <a:lstStyle>
            <a:lvl1pPr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en-US" sz="1200" dirty="0">
                <a:latin typeface="+mn-lt"/>
                <a:cs typeface="Calibri Light" pitchFamily="34" charset="0"/>
                <a:sym typeface="Calibri Light" pitchFamily="34" charset="0"/>
              </a:rPr>
              <a:t>В 2019 году в РК было зарегистрировано </a:t>
            </a:r>
            <a:r>
              <a:rPr lang="ru-RU" altLang="en-US" sz="1200" b="1" dirty="0">
                <a:solidFill>
                  <a:srgbClr val="175798"/>
                </a:solidFill>
                <a:latin typeface="+mn-lt"/>
                <a:cs typeface="Calibri Light" pitchFamily="34" charset="0"/>
                <a:sym typeface="Calibri Light" pitchFamily="34" charset="0"/>
              </a:rPr>
              <a:t>32 </a:t>
            </a:r>
            <a:r>
              <a:rPr lang="ru-RU" altLang="en-US" sz="1200" b="1" dirty="0">
                <a:solidFill>
                  <a:srgbClr val="175798"/>
                </a:solidFill>
                <a:latin typeface="+mn-lt"/>
                <a:cs typeface="Calibri Light" pitchFamily="34" charset="0"/>
                <a:sym typeface="Calibri Light" pitchFamily="34" charset="0"/>
              </a:rPr>
              <a:t>573 </a:t>
            </a:r>
            <a:r>
              <a:rPr lang="ru-RU" altLang="en-US" sz="1200" dirty="0">
                <a:latin typeface="+mn-lt"/>
                <a:cs typeface="Calibri Light" pitchFamily="34" charset="0"/>
                <a:sym typeface="Calibri Light" pitchFamily="34" charset="0"/>
              </a:rPr>
              <a:t>новых случаев ЗН (174,8 на 100 тыс.)</a:t>
            </a:r>
            <a:r>
              <a:rPr lang="en-US" altLang="en-US" sz="1200" dirty="0">
                <a:latin typeface="+mn-lt"/>
                <a:cs typeface="Calibri Light" pitchFamily="34" charset="0"/>
                <a:sym typeface="Calibri Light" pitchFamily="34" charset="0"/>
              </a:rPr>
              <a:t>. </a:t>
            </a:r>
            <a:r>
              <a:rPr lang="ru-RU" altLang="en-US" sz="1200" dirty="0">
                <a:latin typeface="+mn-lt"/>
                <a:cs typeface="Calibri Light" pitchFamily="34" charset="0"/>
                <a:sym typeface="Calibri Light" pitchFamily="34" charset="0"/>
              </a:rPr>
              <a:t>Из них:</a:t>
            </a:r>
          </a:p>
        </p:txBody>
      </p:sp>
      <p:pic>
        <p:nvPicPr>
          <p:cNvPr id="1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9" t="50160" r="48788" b="5899"/>
          <a:stretch>
            <a:fillRect/>
          </a:stretch>
        </p:blipFill>
        <p:spPr bwMode="auto">
          <a:xfrm>
            <a:off x="392881" y="1618141"/>
            <a:ext cx="532980" cy="48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1" t="52383" r="5167" b="3674"/>
          <a:stretch>
            <a:fillRect/>
          </a:stretch>
        </p:blipFill>
        <p:spPr bwMode="auto">
          <a:xfrm>
            <a:off x="2919172" y="1634086"/>
            <a:ext cx="541345" cy="48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Заголовок 246"/>
          <p:cNvSpPr txBox="1">
            <a:spLocks/>
          </p:cNvSpPr>
          <p:nvPr/>
        </p:nvSpPr>
        <p:spPr bwMode="auto">
          <a:xfrm>
            <a:off x="1080320" y="1606457"/>
            <a:ext cx="1656184" cy="55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6798" tIns="46798" rIns="46798" bIns="46798" anchor="ctr"/>
          <a:lstStyle>
            <a:lvl1pPr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en-US" sz="1100" dirty="0">
                <a:latin typeface="+mn-lt"/>
                <a:cs typeface="Calibri Light" pitchFamily="34" charset="0"/>
                <a:sym typeface="Calibri Light" pitchFamily="34" charset="0"/>
              </a:rPr>
              <a:t>Мужчины </a:t>
            </a:r>
            <a:r>
              <a:rPr lang="ru-RU" altLang="en-US" sz="1100" dirty="0">
                <a:latin typeface="+mn-lt"/>
                <a:cs typeface="Calibri Light" pitchFamily="34" charset="0"/>
                <a:sym typeface="Calibri Light" pitchFamily="34" charset="0"/>
              </a:rPr>
              <a:t>– </a:t>
            </a:r>
            <a:r>
              <a:rPr lang="ru-RU" altLang="en-US" sz="1100" b="1" dirty="0">
                <a:solidFill>
                  <a:schemeClr val="tx2"/>
                </a:solidFill>
                <a:latin typeface="+mn-lt"/>
                <a:cs typeface="Calibri Light" pitchFamily="34" charset="0"/>
                <a:sym typeface="Calibri Light" pitchFamily="34" charset="0"/>
              </a:rPr>
              <a:t>14 383 (</a:t>
            </a:r>
            <a:r>
              <a:rPr lang="ru-RU" altLang="en-US" sz="1100" b="1" dirty="0">
                <a:solidFill>
                  <a:srgbClr val="175798"/>
                </a:solidFill>
                <a:latin typeface="+mn-lt"/>
                <a:cs typeface="Calibri Light" pitchFamily="34" charset="0"/>
                <a:sym typeface="Calibri Light" pitchFamily="34" charset="0"/>
              </a:rPr>
              <a:t>44,2%)</a:t>
            </a:r>
            <a:endParaRPr lang="ru-RU" altLang="en-US" sz="1100" dirty="0">
              <a:solidFill>
                <a:srgbClr val="175798"/>
              </a:solidFill>
              <a:latin typeface="+mn-lt"/>
              <a:cs typeface="Calibri Light" pitchFamily="34" charset="0"/>
              <a:sym typeface="Calibri Light" pitchFamily="34" charset="0"/>
            </a:endParaRPr>
          </a:p>
        </p:txBody>
      </p:sp>
      <p:sp>
        <p:nvSpPr>
          <p:cNvPr id="17" name="Заголовок 246"/>
          <p:cNvSpPr txBox="1">
            <a:spLocks/>
          </p:cNvSpPr>
          <p:nvPr/>
        </p:nvSpPr>
        <p:spPr bwMode="auto">
          <a:xfrm>
            <a:off x="3578402" y="1479686"/>
            <a:ext cx="1603906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6798" tIns="46798" rIns="46798" bIns="46798" anchor="ctr"/>
          <a:lstStyle>
            <a:lvl1pPr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en-US" sz="1100" dirty="0">
                <a:latin typeface="+mn-lt"/>
                <a:cs typeface="Calibri Light" pitchFamily="34" charset="0"/>
                <a:sym typeface="Calibri Light" pitchFamily="34" charset="0"/>
              </a:rPr>
              <a:t>Женщины </a:t>
            </a:r>
            <a:r>
              <a:rPr lang="ru-RU" altLang="en-US" sz="1100" dirty="0">
                <a:latin typeface="+mn-lt"/>
                <a:cs typeface="Calibri Light" pitchFamily="34" charset="0"/>
                <a:sym typeface="Calibri Light" pitchFamily="34" charset="0"/>
              </a:rPr>
              <a:t>– </a:t>
            </a:r>
            <a:r>
              <a:rPr lang="ru-RU" altLang="en-US" sz="1100" b="1" dirty="0">
                <a:solidFill>
                  <a:schemeClr val="tx2"/>
                </a:solidFill>
                <a:latin typeface="+mn-lt"/>
                <a:cs typeface="Calibri Light" pitchFamily="34" charset="0"/>
                <a:sym typeface="Calibri Light" pitchFamily="34" charset="0"/>
              </a:rPr>
              <a:t>18 190 (</a:t>
            </a:r>
            <a:r>
              <a:rPr lang="ru-RU" altLang="en-US" sz="1100" b="1" dirty="0">
                <a:solidFill>
                  <a:srgbClr val="175798"/>
                </a:solidFill>
                <a:latin typeface="+mn-lt"/>
                <a:cs typeface="Calibri Light" pitchFamily="34" charset="0"/>
                <a:sym typeface="Calibri Light" pitchFamily="34" charset="0"/>
              </a:rPr>
              <a:t>55,8%)</a:t>
            </a:r>
            <a:endParaRPr lang="ru-RU" altLang="en-US" sz="1100" dirty="0">
              <a:solidFill>
                <a:srgbClr val="175798"/>
              </a:solidFill>
              <a:latin typeface="+mn-lt"/>
              <a:cs typeface="Calibri Light" pitchFamily="34" charset="0"/>
              <a:sym typeface="Calibri Ligh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6000" y="2412610"/>
            <a:ext cx="4687327" cy="43088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1100" b="1" dirty="0">
                <a:solidFill>
                  <a:schemeClr val="accent2">
                    <a:lumMod val="75000"/>
                  </a:schemeClr>
                </a:solidFill>
              </a:rPr>
              <a:t>!!!   В процентном соотношении лидируют </a:t>
            </a:r>
            <a:r>
              <a:rPr lang="ru-RU" sz="1100" b="1" dirty="0">
                <a:solidFill>
                  <a:srgbClr val="FF0000"/>
                </a:solidFill>
              </a:rPr>
              <a:t>рак молочной железы (15,2%) </a:t>
            </a:r>
            <a:r>
              <a:rPr lang="ru-RU" sz="1100" b="1" dirty="0">
                <a:solidFill>
                  <a:schemeClr val="accent2">
                    <a:lumMod val="75000"/>
                  </a:schemeClr>
                </a:solidFill>
              </a:rPr>
              <a:t>и рак легкого (11,5%)</a:t>
            </a:r>
            <a:endParaRPr lang="ru-RU" sz="11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22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0"/>
            <a:ext cx="5761038" cy="3240088"/>
          </a:xfrm>
          <a:prstGeom prst="rect">
            <a:avLst/>
          </a:prstGeom>
          <a:solidFill>
            <a:srgbClr val="FFFFFF"/>
          </a:solidFill>
          <a:ln w="76200">
            <a:solidFill>
              <a:srgbClr val="328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6223" y="467916"/>
            <a:ext cx="5328592" cy="397848"/>
          </a:xfrm>
        </p:spPr>
        <p:txBody>
          <a:bodyPr>
            <a:normAutofit/>
          </a:bodyPr>
          <a:lstStyle/>
          <a:p>
            <a:r>
              <a:rPr lang="ru-RU" sz="1500" b="1" dirty="0">
                <a:solidFill>
                  <a:schemeClr val="tx1">
                    <a:lumMod val="75000"/>
                  </a:schemeClr>
                </a:solidFill>
              </a:rPr>
              <a:t>Системы интерпретации результатов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F87005D9-792A-4530-958E-20804CFBA423}"/>
              </a:ext>
            </a:extLst>
          </p:cNvPr>
          <p:cNvSpPr txBox="1"/>
          <p:nvPr/>
        </p:nvSpPr>
        <p:spPr>
          <a:xfrm>
            <a:off x="981895" y="1069691"/>
            <a:ext cx="553399" cy="2308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TPS =</a:t>
            </a:r>
            <a:r>
              <a:rPr lang="en-US" sz="9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45" name="Straight Connector 6">
            <a:extLst>
              <a:ext uri="{FF2B5EF4-FFF2-40B4-BE49-F238E27FC236}">
                <a16:creationId xmlns="" xmlns:a16="http://schemas.microsoft.com/office/drawing/2014/main" id="{4024A3AC-87E7-4CA2-B176-C6A2B172B3D2}"/>
              </a:ext>
            </a:extLst>
          </p:cNvPr>
          <p:cNvCxnSpPr>
            <a:cxnSpLocks/>
          </p:cNvCxnSpPr>
          <p:nvPr/>
        </p:nvCxnSpPr>
        <p:spPr>
          <a:xfrm>
            <a:off x="1467455" y="1192311"/>
            <a:ext cx="1826722" cy="387"/>
          </a:xfrm>
          <a:prstGeom prst="line">
            <a:avLst/>
          </a:prstGeom>
          <a:noFill/>
          <a:ln w="6350" cap="flat" cmpd="sng" algn="ctr">
            <a:solidFill>
              <a:srgbClr val="1CADE4"/>
            </a:solidFill>
            <a:prstDash val="solid"/>
            <a:miter lim="800000"/>
          </a:ln>
          <a:effectLst/>
        </p:spPr>
      </p:cxn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0D946023-1DAC-43FE-A0FD-95C4F242173A}"/>
              </a:ext>
            </a:extLst>
          </p:cNvPr>
          <p:cNvSpPr txBox="1"/>
          <p:nvPr/>
        </p:nvSpPr>
        <p:spPr>
          <a:xfrm>
            <a:off x="3964428" y="1624944"/>
            <a:ext cx="2368254" cy="2308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900" dirty="0">
                <a:solidFill>
                  <a:prstClr val="black"/>
                </a:solidFill>
                <a:cs typeface="Times New Roman" panose="02020603050405020304" pitchFamily="18" charset="0"/>
              </a:rPr>
              <a:t>Область ИК </a:t>
            </a:r>
            <a:r>
              <a:rPr lang="en-US" sz="900" dirty="0">
                <a:solidFill>
                  <a:prstClr val="black"/>
                </a:solidFill>
                <a:cs typeface="Times New Roman" panose="02020603050405020304" pitchFamily="18" charset="0"/>
              </a:rPr>
              <a:t>PD-L1+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BFAC3C91-B42D-48EA-A20E-AC579FAB9E55}"/>
              </a:ext>
            </a:extLst>
          </p:cNvPr>
          <p:cNvSpPr txBox="1"/>
          <p:nvPr/>
        </p:nvSpPr>
        <p:spPr>
          <a:xfrm>
            <a:off x="1213612" y="1192697"/>
            <a:ext cx="2334489" cy="2308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cs typeface="Times New Roman" panose="02020603050405020304" pitchFamily="18" charset="0"/>
              </a:rPr>
              <a:t>Общее</a:t>
            </a:r>
            <a:r>
              <a:rPr lang="en-US" sz="900" dirty="0">
                <a:solidFill>
                  <a:prstClr val="black"/>
                </a:solidFill>
                <a:cs typeface="Times New Roman" panose="02020603050405020304" pitchFamily="18" charset="0"/>
              </a:rPr>
              <a:t> # </a:t>
            </a:r>
            <a:r>
              <a:rPr lang="ru-RU" sz="900" dirty="0">
                <a:solidFill>
                  <a:prstClr val="black"/>
                </a:solidFill>
                <a:cs typeface="Times New Roman" panose="02020603050405020304" pitchFamily="18" charset="0"/>
              </a:rPr>
              <a:t>жизнеспособных</a:t>
            </a:r>
            <a:r>
              <a:rPr lang="en-US" sz="9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prstClr val="black"/>
                </a:solidFill>
                <a:cs typeface="Times New Roman" panose="02020603050405020304" pitchFamily="18" charset="0"/>
              </a:rPr>
              <a:t>ОК</a:t>
            </a:r>
            <a:endParaRPr lang="en-US" sz="9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A3634A91-6B2E-491C-B9CE-D54A8C8CCFFD}"/>
              </a:ext>
            </a:extLst>
          </p:cNvPr>
          <p:cNvSpPr txBox="1"/>
          <p:nvPr/>
        </p:nvSpPr>
        <p:spPr>
          <a:xfrm>
            <a:off x="963760" y="1585173"/>
            <a:ext cx="571534" cy="2308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MIDS =</a:t>
            </a:r>
            <a:r>
              <a:rPr lang="en-US" sz="9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52" name="Straight Connector 10">
            <a:extLst>
              <a:ext uri="{FF2B5EF4-FFF2-40B4-BE49-F238E27FC236}">
                <a16:creationId xmlns="" xmlns:a16="http://schemas.microsoft.com/office/drawing/2014/main" id="{E7BDB908-A1B0-46B3-BBCE-1DAA4BB1425C}"/>
              </a:ext>
            </a:extLst>
          </p:cNvPr>
          <p:cNvCxnSpPr>
            <a:cxnSpLocks/>
          </p:cNvCxnSpPr>
          <p:nvPr/>
        </p:nvCxnSpPr>
        <p:spPr>
          <a:xfrm flipV="1">
            <a:off x="1488034" y="1677741"/>
            <a:ext cx="1767113" cy="7890"/>
          </a:xfrm>
          <a:prstGeom prst="line">
            <a:avLst/>
          </a:prstGeom>
          <a:noFill/>
          <a:ln w="6350" cap="flat" cmpd="sng" algn="ctr">
            <a:solidFill>
              <a:srgbClr val="1CADE4"/>
            </a:solidFill>
            <a:prstDash val="solid"/>
            <a:miter lim="800000"/>
          </a:ln>
          <a:effectLst/>
        </p:spPr>
      </p:cxn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DBE78E08-933F-4869-AC3C-39EF6C463B22}"/>
              </a:ext>
            </a:extLst>
          </p:cNvPr>
          <p:cNvSpPr txBox="1"/>
          <p:nvPr/>
        </p:nvSpPr>
        <p:spPr>
          <a:xfrm>
            <a:off x="1467456" y="1467143"/>
            <a:ext cx="1751367" cy="2308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cs typeface="Times New Roman" panose="02020603050405020304" pitchFamily="18" charset="0"/>
              </a:rPr>
              <a:t>#PD-L1 </a:t>
            </a:r>
            <a:r>
              <a:rPr lang="ru-RU" sz="900" dirty="0">
                <a:solidFill>
                  <a:prstClr val="black"/>
                </a:solidFill>
                <a:cs typeface="Times New Roman" panose="02020603050405020304" pitchFamily="18" charset="0"/>
              </a:rPr>
              <a:t>окрашенных ИК</a:t>
            </a:r>
            <a:endParaRPr lang="en-US" sz="9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C0DF91F1-503C-4FA1-930A-C2C3B6CAAA90}"/>
              </a:ext>
            </a:extLst>
          </p:cNvPr>
          <p:cNvSpPr txBox="1"/>
          <p:nvPr/>
        </p:nvSpPr>
        <p:spPr>
          <a:xfrm>
            <a:off x="1039321" y="1683556"/>
            <a:ext cx="2484838" cy="2308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cs typeface="Times New Roman" panose="02020603050405020304" pitchFamily="18" charset="0"/>
              </a:rPr>
              <a:t>Общее</a:t>
            </a:r>
            <a:r>
              <a:rPr lang="en-US" sz="900" dirty="0">
                <a:solidFill>
                  <a:prstClr val="black"/>
                </a:solidFill>
                <a:cs typeface="Times New Roman" panose="02020603050405020304" pitchFamily="18" charset="0"/>
              </a:rPr>
              <a:t> # </a:t>
            </a:r>
            <a:r>
              <a:rPr lang="ru-RU" sz="900" dirty="0">
                <a:solidFill>
                  <a:prstClr val="black"/>
                </a:solidFill>
                <a:cs typeface="Times New Roman" panose="02020603050405020304" pitchFamily="18" charset="0"/>
              </a:rPr>
              <a:t>жизнеспособных</a:t>
            </a:r>
            <a:r>
              <a:rPr lang="en-US" sz="9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prstClr val="black"/>
                </a:solidFill>
                <a:cs typeface="Times New Roman" panose="02020603050405020304" pitchFamily="18" charset="0"/>
              </a:rPr>
              <a:t>ОК</a:t>
            </a:r>
            <a:endParaRPr lang="en-US" sz="9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66CFF6C4-58ED-4019-9F42-4DB526B9CD47}"/>
              </a:ext>
            </a:extLst>
          </p:cNvPr>
          <p:cNvSpPr txBox="1"/>
          <p:nvPr/>
        </p:nvSpPr>
        <p:spPr>
          <a:xfrm>
            <a:off x="1008311" y="2458234"/>
            <a:ext cx="605220" cy="2308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CPS =</a:t>
            </a:r>
            <a:r>
              <a:rPr lang="en-US" sz="9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56" name="Straight Connector 14">
            <a:extLst>
              <a:ext uri="{FF2B5EF4-FFF2-40B4-BE49-F238E27FC236}">
                <a16:creationId xmlns="" xmlns:a16="http://schemas.microsoft.com/office/drawing/2014/main" id="{C904B926-7CB6-45CC-B192-305EAD7EE7A0}"/>
              </a:ext>
            </a:extLst>
          </p:cNvPr>
          <p:cNvCxnSpPr>
            <a:cxnSpLocks/>
          </p:cNvCxnSpPr>
          <p:nvPr/>
        </p:nvCxnSpPr>
        <p:spPr>
          <a:xfrm flipV="1">
            <a:off x="1488035" y="2573650"/>
            <a:ext cx="3075701" cy="3793"/>
          </a:xfrm>
          <a:prstGeom prst="line">
            <a:avLst/>
          </a:prstGeom>
          <a:noFill/>
          <a:ln w="6350" cap="flat" cmpd="sng" algn="ctr">
            <a:solidFill>
              <a:srgbClr val="1CADE4"/>
            </a:solidFill>
            <a:prstDash val="solid"/>
            <a:miter lim="800000"/>
          </a:ln>
          <a:effectLst/>
        </p:spPr>
      </p:cxn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97F484D1-CD96-4756-91EA-1DDDFECCEBCA}"/>
              </a:ext>
            </a:extLst>
          </p:cNvPr>
          <p:cNvSpPr txBox="1"/>
          <p:nvPr/>
        </p:nvSpPr>
        <p:spPr>
          <a:xfrm>
            <a:off x="1454023" y="2330204"/>
            <a:ext cx="3203479" cy="2308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Imago" panose="02000500060000020004" pitchFamily="2" charset="0"/>
                <a:cs typeface="Times New Roman" panose="02020603050405020304" pitchFamily="18" charset="0"/>
              </a:rPr>
              <a:t>#PD-L1 </a:t>
            </a:r>
            <a:r>
              <a:rPr lang="ru-RU" sz="900" dirty="0">
                <a:solidFill>
                  <a:prstClr val="black"/>
                </a:solidFill>
                <a:latin typeface="Imago" panose="02000500060000020004" pitchFamily="2" charset="0"/>
                <a:cs typeface="Times New Roman" panose="02020603050405020304" pitchFamily="18" charset="0"/>
              </a:rPr>
              <a:t>окрашенных клеток </a:t>
            </a:r>
            <a:r>
              <a:rPr lang="en-US" sz="900" dirty="0">
                <a:solidFill>
                  <a:prstClr val="black"/>
                </a:solidFill>
                <a:latin typeface="Imago" panose="02000500060000020004" pitchFamily="2" charset="0"/>
                <a:cs typeface="Times New Roman" panose="02020603050405020304" pitchFamily="18" charset="0"/>
              </a:rPr>
              <a:t>(</a:t>
            </a:r>
            <a:r>
              <a:rPr lang="ru-RU" sz="900" dirty="0">
                <a:solidFill>
                  <a:prstClr val="black"/>
                </a:solidFill>
                <a:latin typeface="Imago" panose="02000500060000020004" pitchFamily="2" charset="0"/>
                <a:cs typeface="Times New Roman" panose="02020603050405020304" pitchFamily="18" charset="0"/>
              </a:rPr>
              <a:t>ОК, лимфоциты , макрофаги</a:t>
            </a:r>
            <a:r>
              <a:rPr lang="en-US" sz="900" dirty="0">
                <a:solidFill>
                  <a:prstClr val="black"/>
                </a:solidFill>
                <a:latin typeface="Imago" panose="02000500060000020004" pitchFamily="2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2C500872-A462-40CA-94E6-A0CD2C9973B7}"/>
              </a:ext>
            </a:extLst>
          </p:cNvPr>
          <p:cNvSpPr txBox="1"/>
          <p:nvPr/>
        </p:nvSpPr>
        <p:spPr>
          <a:xfrm>
            <a:off x="963759" y="2596734"/>
            <a:ext cx="3236733" cy="2308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ru-RU" sz="900" dirty="0">
                <a:solidFill>
                  <a:prstClr val="black"/>
                </a:solidFill>
                <a:cs typeface="Times New Roman" panose="02020603050405020304" pitchFamily="18" charset="0"/>
              </a:rPr>
              <a:t>Общее</a:t>
            </a:r>
            <a:r>
              <a:rPr lang="en-US" sz="900" dirty="0">
                <a:solidFill>
                  <a:prstClr val="black"/>
                </a:solidFill>
                <a:cs typeface="Times New Roman" panose="02020603050405020304" pitchFamily="18" charset="0"/>
              </a:rPr>
              <a:t> # </a:t>
            </a:r>
            <a:r>
              <a:rPr lang="ru-RU" sz="900" dirty="0">
                <a:solidFill>
                  <a:prstClr val="black"/>
                </a:solidFill>
                <a:cs typeface="Times New Roman" panose="02020603050405020304" pitchFamily="18" charset="0"/>
              </a:rPr>
              <a:t>жизнеспособных</a:t>
            </a:r>
            <a:r>
              <a:rPr lang="en-US" sz="9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prstClr val="black"/>
                </a:solidFill>
                <a:cs typeface="Times New Roman" panose="02020603050405020304" pitchFamily="18" charset="0"/>
              </a:rPr>
              <a:t>ОК</a:t>
            </a:r>
            <a:endParaRPr lang="en-US" sz="9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94BB7FD0-1DF8-44FD-A2B9-166D1B1FCACE}"/>
              </a:ext>
            </a:extLst>
          </p:cNvPr>
          <p:cNvSpPr txBox="1"/>
          <p:nvPr/>
        </p:nvSpPr>
        <p:spPr>
          <a:xfrm>
            <a:off x="1619214" y="976572"/>
            <a:ext cx="1527602" cy="2308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cs typeface="Times New Roman" panose="02020603050405020304" pitchFamily="18" charset="0"/>
              </a:rPr>
              <a:t>#PD-L1 </a:t>
            </a:r>
            <a:r>
              <a:rPr lang="ru-RU" sz="900" dirty="0">
                <a:solidFill>
                  <a:prstClr val="black"/>
                </a:solidFill>
                <a:cs typeface="Times New Roman" panose="02020603050405020304" pitchFamily="18" charset="0"/>
              </a:rPr>
              <a:t>окрашенных ОК</a:t>
            </a:r>
            <a:endParaRPr lang="en-US" sz="9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77A137AA-FBD3-45EC-9002-FF0CD21F2721}"/>
              </a:ext>
            </a:extLst>
          </p:cNvPr>
          <p:cNvSpPr txBox="1"/>
          <p:nvPr/>
        </p:nvSpPr>
        <p:spPr>
          <a:xfrm>
            <a:off x="3964428" y="1866909"/>
            <a:ext cx="1364364" cy="2308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900" dirty="0">
                <a:solidFill>
                  <a:prstClr val="black"/>
                </a:solidFill>
                <a:cs typeface="Times New Roman" panose="02020603050405020304" pitchFamily="18" charset="0"/>
              </a:rPr>
              <a:t>Общая область ИК</a:t>
            </a:r>
            <a:endParaRPr lang="en-US" sz="9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61" name="Straight Connector 19">
            <a:extLst>
              <a:ext uri="{FF2B5EF4-FFF2-40B4-BE49-F238E27FC236}">
                <a16:creationId xmlns="" xmlns:a16="http://schemas.microsoft.com/office/drawing/2014/main" id="{1DA177A6-C0BA-4028-85C1-4A31C97917DA}"/>
              </a:ext>
            </a:extLst>
          </p:cNvPr>
          <p:cNvCxnSpPr>
            <a:cxnSpLocks/>
          </p:cNvCxnSpPr>
          <p:nvPr/>
        </p:nvCxnSpPr>
        <p:spPr>
          <a:xfrm>
            <a:off x="4079275" y="1847619"/>
            <a:ext cx="1033493" cy="4503"/>
          </a:xfrm>
          <a:prstGeom prst="line">
            <a:avLst/>
          </a:prstGeom>
          <a:noFill/>
          <a:ln w="6350" cap="flat" cmpd="sng" algn="ctr">
            <a:solidFill>
              <a:srgbClr val="1CADE4"/>
            </a:solidFill>
            <a:prstDash val="solid"/>
            <a:miter lim="800000"/>
          </a:ln>
          <a:effectLst/>
        </p:spPr>
      </p:cxn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1881295E-4329-453F-A9AA-00A6DB34E804}"/>
              </a:ext>
            </a:extLst>
          </p:cNvPr>
          <p:cNvSpPr txBox="1"/>
          <p:nvPr/>
        </p:nvSpPr>
        <p:spPr>
          <a:xfrm>
            <a:off x="4107936" y="933602"/>
            <a:ext cx="1112277" cy="2308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900" dirty="0">
                <a:solidFill>
                  <a:prstClr val="black"/>
                </a:solidFill>
                <a:cs typeface="Times New Roman" panose="02020603050405020304" pitchFamily="18" charset="0"/>
              </a:rPr>
              <a:t>ОК</a:t>
            </a:r>
            <a:r>
              <a:rPr lang="en-US" sz="900" dirty="0">
                <a:solidFill>
                  <a:prstClr val="black"/>
                </a:solidFill>
                <a:cs typeface="Times New Roman" panose="02020603050405020304" pitchFamily="18" charset="0"/>
              </a:rPr>
              <a:t> PD-L1</a:t>
            </a:r>
            <a:r>
              <a:rPr lang="ru-RU" sz="9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prstClr val="black"/>
                </a:solidFill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558D5624-EE03-4CE3-A8E5-8AD460279A24}"/>
              </a:ext>
            </a:extLst>
          </p:cNvPr>
          <p:cNvSpPr txBox="1"/>
          <p:nvPr/>
        </p:nvSpPr>
        <p:spPr>
          <a:xfrm>
            <a:off x="4006327" y="1168899"/>
            <a:ext cx="1538490" cy="2308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ru-RU" sz="900" dirty="0">
                <a:solidFill>
                  <a:prstClr val="black"/>
                </a:solidFill>
                <a:cs typeface="Times New Roman" panose="02020603050405020304" pitchFamily="18" charset="0"/>
              </a:rPr>
              <a:t>Общая площадь опухоли</a:t>
            </a:r>
            <a:endParaRPr lang="en-US" sz="9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64" name="Straight Connector 22">
            <a:extLst>
              <a:ext uri="{FF2B5EF4-FFF2-40B4-BE49-F238E27FC236}">
                <a16:creationId xmlns="" xmlns:a16="http://schemas.microsoft.com/office/drawing/2014/main" id="{117B8A68-D715-4DD8-90E3-902707BEC083}"/>
              </a:ext>
            </a:extLst>
          </p:cNvPr>
          <p:cNvCxnSpPr>
            <a:cxnSpLocks/>
          </p:cNvCxnSpPr>
          <p:nvPr/>
        </p:nvCxnSpPr>
        <p:spPr>
          <a:xfrm>
            <a:off x="4079275" y="1154404"/>
            <a:ext cx="961485" cy="0"/>
          </a:xfrm>
          <a:prstGeom prst="line">
            <a:avLst/>
          </a:prstGeom>
          <a:noFill/>
          <a:ln w="6350" cap="flat" cmpd="sng" algn="ctr">
            <a:solidFill>
              <a:srgbClr val="1CADE4"/>
            </a:solidFill>
            <a:prstDash val="solid"/>
            <a:miter lim="800000"/>
          </a:ln>
          <a:effectLst/>
        </p:spPr>
      </p:cxn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30839DEF-824D-47C5-AB11-374EBA18D856}"/>
              </a:ext>
            </a:extLst>
          </p:cNvPr>
          <p:cNvSpPr txBox="1"/>
          <p:nvPr/>
        </p:nvSpPr>
        <p:spPr>
          <a:xfrm>
            <a:off x="3688025" y="1038988"/>
            <a:ext cx="642971" cy="2308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TC =</a:t>
            </a:r>
            <a:r>
              <a:rPr lang="en-US" sz="9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7E7B57F9-60A0-4808-B61B-17CDBD6D5D69}"/>
              </a:ext>
            </a:extLst>
          </p:cNvPr>
          <p:cNvSpPr txBox="1"/>
          <p:nvPr/>
        </p:nvSpPr>
        <p:spPr>
          <a:xfrm>
            <a:off x="3703614" y="1736732"/>
            <a:ext cx="642971" cy="2308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IC =</a:t>
            </a:r>
            <a:r>
              <a:rPr lang="en-US" sz="9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D1B3E0AE-34F8-4AA9-88B7-1BF0D9559D2E}"/>
              </a:ext>
            </a:extLst>
          </p:cNvPr>
          <p:cNvSpPr txBox="1"/>
          <p:nvPr/>
        </p:nvSpPr>
        <p:spPr>
          <a:xfrm>
            <a:off x="122478" y="938394"/>
            <a:ext cx="947118" cy="5078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</a:rPr>
              <a:t>Tumor proportion score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A76B6E36-7BEE-410F-954F-EC8EE7748F6C}"/>
              </a:ext>
            </a:extLst>
          </p:cNvPr>
          <p:cNvSpPr txBox="1"/>
          <p:nvPr/>
        </p:nvSpPr>
        <p:spPr>
          <a:xfrm>
            <a:off x="144215" y="2382378"/>
            <a:ext cx="983235" cy="3693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</a:rPr>
              <a:t>Combined positive score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35F6D1B9-201A-4280-8CD4-C537A30E8345}"/>
              </a:ext>
            </a:extLst>
          </p:cNvPr>
          <p:cNvSpPr txBox="1"/>
          <p:nvPr/>
        </p:nvSpPr>
        <p:spPr>
          <a:xfrm>
            <a:off x="3183380" y="1570215"/>
            <a:ext cx="482908" cy="2308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cs typeface="Times New Roman" panose="02020603050405020304" pitchFamily="18" charset="0"/>
              </a:rPr>
              <a:t>X 100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54EF3158-3A33-4347-8C67-969B6D15F782}"/>
              </a:ext>
            </a:extLst>
          </p:cNvPr>
          <p:cNvSpPr txBox="1"/>
          <p:nvPr/>
        </p:nvSpPr>
        <p:spPr>
          <a:xfrm>
            <a:off x="50471" y="1496762"/>
            <a:ext cx="1113350" cy="5078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</a:rPr>
              <a:t>Mononuclear immune cell density</a:t>
            </a:r>
          </a:p>
        </p:txBody>
      </p:sp>
      <p:sp>
        <p:nvSpPr>
          <p:cNvPr id="71" name="Rectangle 1"/>
          <p:cNvSpPr/>
          <p:nvPr/>
        </p:nvSpPr>
        <p:spPr>
          <a:xfrm>
            <a:off x="3648995" y="880553"/>
            <a:ext cx="2039837" cy="1315556"/>
          </a:xfrm>
          <a:prstGeom prst="rect">
            <a:avLst/>
          </a:prstGeom>
          <a:noFill/>
          <a:ln w="57150" cap="flat" cmpd="sng" algn="ctr">
            <a:solidFill>
              <a:srgbClr val="1CADE4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6" tIns="45718" rIns="91436" bIns="45718" rtlCol="0" anchor="ctr"/>
          <a:lstStyle/>
          <a:p>
            <a:pPr algn="ctr">
              <a:defRPr/>
            </a:pPr>
            <a:endParaRPr lang="en-US" sz="900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31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Для определения PD-L1-статуса ТНРМЖ используется методика подсчета окрашенных иммунных клеток </a:t>
            </a:r>
            <a:r>
              <a:rPr lang="ru-RU" dirty="0" smtClean="0"/>
              <a:t>IC </a:t>
            </a:r>
            <a:r>
              <a:rPr lang="ru-RU" dirty="0"/>
              <a:t>разработанная производителем </a:t>
            </a:r>
            <a:r>
              <a:rPr lang="ru-RU" dirty="0" err="1" smtClean="0"/>
              <a:t>диагностикума</a:t>
            </a:r>
            <a:r>
              <a:rPr lang="ru-RU" dirty="0" smtClean="0"/>
              <a:t> (</a:t>
            </a:r>
            <a:r>
              <a:rPr lang="en-US" dirty="0" smtClean="0"/>
              <a:t>SP142)</a:t>
            </a:r>
            <a:r>
              <a:rPr lang="ru-RU" dirty="0" smtClean="0"/>
              <a:t>. </a:t>
            </a:r>
            <a:r>
              <a:rPr lang="ru-RU" dirty="0"/>
              <a:t>Точкой отсечения принята экспрессия PD-L1 </a:t>
            </a:r>
            <a:r>
              <a:rPr lang="ru-RU" dirty="0" smtClean="0"/>
              <a:t> в 1</a:t>
            </a:r>
            <a:r>
              <a:rPr lang="ru-RU" dirty="0"/>
              <a:t>% и более </a:t>
            </a:r>
            <a:r>
              <a:rPr lang="ru-RU" dirty="0" smtClean="0"/>
              <a:t>в иммунных клетках (</a:t>
            </a:r>
            <a:r>
              <a:rPr lang="en-US" dirty="0"/>
              <a:t> </a:t>
            </a:r>
            <a:r>
              <a:rPr lang="en-US" dirty="0" smtClean="0"/>
              <a:t>IMpassion130</a:t>
            </a:r>
            <a:r>
              <a:rPr lang="ru-RU" dirty="0" smtClean="0"/>
              <a:t>).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06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5761038" cy="3240088"/>
          </a:xfrm>
          <a:prstGeom prst="rect">
            <a:avLst/>
          </a:prstGeom>
          <a:solidFill>
            <a:srgbClr val="FFFFFF"/>
          </a:solidFill>
          <a:ln w="76200">
            <a:solidFill>
              <a:srgbClr val="328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6223" y="467916"/>
            <a:ext cx="5328592" cy="397848"/>
          </a:xfrm>
        </p:spPr>
        <p:txBody>
          <a:bodyPr>
            <a:normAutofit/>
          </a:bodyPr>
          <a:lstStyle/>
          <a:p>
            <a:r>
              <a:rPr lang="ru-RU" sz="1500" b="1" dirty="0">
                <a:solidFill>
                  <a:schemeClr val="tx1">
                    <a:lumMod val="75000"/>
                  </a:schemeClr>
                </a:solidFill>
              </a:rPr>
              <a:t>Микроокружение опухоли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535" y="899964"/>
            <a:ext cx="2376264" cy="1321774"/>
          </a:xfrm>
          <a:prstGeom prst="rect">
            <a:avLst/>
          </a:prstGeom>
        </p:spPr>
      </p:pic>
      <p:sp>
        <p:nvSpPr>
          <p:cNvPr id="29" name="Объект 2"/>
          <p:cNvSpPr txBox="1">
            <a:spLocks/>
          </p:cNvSpPr>
          <p:nvPr/>
        </p:nvSpPr>
        <p:spPr>
          <a:xfrm>
            <a:off x="244835" y="1043980"/>
            <a:ext cx="2922811" cy="936104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900" dirty="0">
                <a:solidFill>
                  <a:srgbClr val="0070C0"/>
                </a:solidFill>
              </a:rPr>
              <a:t>Что такое микроокружение опухоли?</a:t>
            </a:r>
          </a:p>
          <a:p>
            <a:pPr lvl="0"/>
            <a:r>
              <a:rPr lang="ru-RU" sz="900" dirty="0">
                <a:solidFill>
                  <a:prstClr val="black"/>
                </a:solidFill>
              </a:rPr>
              <a:t>Микроокружение опухоли (МОО) включает опухолевые, стромальные и иммунные клетки (такие как лимфоидные и миелоидные клетки), которые играют роль в иммунном ответе при опухолевом заболевании (1,2).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endParaRPr lang="ru-RU" sz="900" dirty="0"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4834" y="2076784"/>
            <a:ext cx="5400600" cy="110799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285738" indent="-285738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70C0"/>
                </a:solidFill>
              </a:rPr>
              <a:t>Почему МОО важно</a:t>
            </a:r>
            <a:r>
              <a:rPr lang="ru-RU" sz="800" dirty="0">
                <a:solidFill>
                  <a:srgbClr val="0070C0"/>
                </a:solidFill>
              </a:rPr>
              <a:t>?</a:t>
            </a:r>
            <a:endParaRPr lang="en-US" sz="800" dirty="0">
              <a:solidFill>
                <a:srgbClr val="0070C0"/>
              </a:solidFill>
            </a:endParaRPr>
          </a:p>
          <a:p>
            <a:pPr marL="285738" indent="-285738">
              <a:buFont typeface="Arial" panose="020B0604020202020204" pitchFamily="34" charset="0"/>
              <a:buChar char="•"/>
            </a:pPr>
            <a:endParaRPr lang="ru-RU" sz="800" b="1" dirty="0">
              <a:solidFill>
                <a:srgbClr val="0070C0"/>
              </a:solidFill>
              <a:latin typeface="Imago" panose="02000500060000020004" pitchFamily="2" charset="0"/>
            </a:endParaRPr>
          </a:p>
          <a:p>
            <a:r>
              <a:rPr lang="ru-RU" sz="800" dirty="0">
                <a:solidFill>
                  <a:schemeClr val="bg1">
                    <a:lumMod val="50000"/>
                  </a:schemeClr>
                </a:solidFill>
              </a:rPr>
              <a:t>МОО формирует развитие опухоли (независимо от того, регрессирует ли опухоль, вырабатывает ли резистентность, уклоняется ли она от иммунного ответа и/или метастазирует) и, следовательно, влияет на результат лечения </a:t>
            </a:r>
            <a:r>
              <a:rPr lang="ru-RU" sz="800" dirty="0">
                <a:solidFill>
                  <a:schemeClr val="bg1">
                    <a:lumMod val="50000"/>
                  </a:schemeClr>
                </a:solidFill>
              </a:rPr>
              <a:t>пациента.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800" dirty="0">
                <a:solidFill>
                  <a:schemeClr val="bg1">
                    <a:lumMod val="50000"/>
                  </a:schemeClr>
                </a:solidFill>
              </a:rPr>
              <a:t>Т-клеточная </a:t>
            </a:r>
            <a:r>
              <a:rPr lang="ru-RU" sz="800" dirty="0">
                <a:solidFill>
                  <a:schemeClr val="bg1">
                    <a:lumMod val="50000"/>
                  </a:schemeClr>
                </a:solidFill>
              </a:rPr>
              <a:t>инфильтрация опухолевой ткани при </a:t>
            </a:r>
            <a:r>
              <a:rPr lang="ru-RU" sz="800" dirty="0">
                <a:solidFill>
                  <a:schemeClr val="bg1">
                    <a:lumMod val="50000"/>
                  </a:schemeClr>
                </a:solidFill>
              </a:rPr>
              <a:t>ТНРМЖ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800" dirty="0">
                <a:solidFill>
                  <a:schemeClr val="bg1">
                    <a:lumMod val="50000"/>
                  </a:schemeClr>
                </a:solidFill>
              </a:rPr>
              <a:t>является </a:t>
            </a:r>
            <a:r>
              <a:rPr lang="ru-RU" sz="800" dirty="0">
                <a:solidFill>
                  <a:schemeClr val="bg1">
                    <a:lumMod val="50000"/>
                  </a:schemeClr>
                </a:solidFill>
              </a:rPr>
              <a:t>важным показателем для прогнозирования противоопухолевого иммунного ответа (4,5)</a:t>
            </a:r>
          </a:p>
          <a:p>
            <a:endParaRPr lang="ru-RU" dirty="0"/>
          </a:p>
        </p:txBody>
      </p:sp>
      <p:sp>
        <p:nvSpPr>
          <p:cNvPr id="31" name="Прямоугольник 108"/>
          <p:cNvSpPr>
            <a:spLocks noChangeArrowheads="1"/>
          </p:cNvSpPr>
          <p:nvPr/>
        </p:nvSpPr>
        <p:spPr bwMode="auto">
          <a:xfrm>
            <a:off x="144215" y="2951212"/>
            <a:ext cx="5400600" cy="323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b">
            <a:spAutoFit/>
          </a:bodyPr>
          <a:lstStyle/>
          <a:p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1 NCI Dictionary of Cancer Terms. Tumor microenvironment. Available at http:// www.cancer.gov/publication s/dictionaries/</a:t>
            </a:r>
            <a:r>
              <a:rPr lang="en-US" altLang="en-US" sz="300" dirty="0" err="1">
                <a:solidFill>
                  <a:schemeClr val="bg1">
                    <a:lumMod val="50000"/>
                  </a:schemeClr>
                </a:solidFill>
              </a:rPr>
              <a:t>cancer-terms?cdrid</a:t>
            </a:r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=561725. Accessed on 1/9/19.</a:t>
            </a:r>
          </a:p>
          <a:p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2 C hen DS, </a:t>
            </a:r>
            <a:r>
              <a:rPr lang="en-US" altLang="en-US" sz="300" dirty="0" err="1">
                <a:solidFill>
                  <a:schemeClr val="bg1">
                    <a:lumMod val="50000"/>
                  </a:schemeClr>
                </a:solidFill>
              </a:rPr>
              <a:t>Mellman</a:t>
            </a:r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 I. Oncology meets immunology: the cancer-immunity cycle. Immunity. 2013 Jul 25;39(1):1-10. </a:t>
            </a:r>
          </a:p>
          <a:p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3 Lehmann, et al. Identification of human triple-negative breast cancer subtypes and preclinical models for selection of targeted therapies. J </a:t>
            </a:r>
            <a:r>
              <a:rPr lang="en-US" altLang="en-US" sz="300" dirty="0" err="1">
                <a:solidFill>
                  <a:schemeClr val="bg1">
                    <a:lumMod val="50000"/>
                  </a:schemeClr>
                </a:solidFill>
              </a:rPr>
              <a:t>Clin</a:t>
            </a:r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 Invest. 2011 Jul;121(7):2750-67.</a:t>
            </a:r>
          </a:p>
          <a:p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4 </a:t>
            </a:r>
            <a:r>
              <a:rPr lang="en-US" altLang="en-US" sz="300" dirty="0" err="1">
                <a:solidFill>
                  <a:schemeClr val="bg1">
                    <a:lumMod val="50000"/>
                  </a:schemeClr>
                </a:solidFill>
              </a:rPr>
              <a:t>Cimino</a:t>
            </a:r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-Matthews, et al. Metastatic triple-negative breast cancers at first relapse have fewer tumor-infiltrating lymphocytes than their matched </a:t>
            </a:r>
            <a:r>
              <a:rPr lang="en-US" altLang="en-US" sz="300" dirty="0" err="1">
                <a:solidFill>
                  <a:schemeClr val="bg1">
                    <a:lumMod val="50000"/>
                  </a:schemeClr>
                </a:solidFill>
              </a:rPr>
              <a:t>pri-mary</a:t>
            </a:r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 breast tumors: a pilot study. Hum </a:t>
            </a:r>
            <a:r>
              <a:rPr lang="en-US" altLang="en-US" sz="300" dirty="0" err="1">
                <a:solidFill>
                  <a:schemeClr val="bg1">
                    <a:lumMod val="50000"/>
                  </a:schemeClr>
                </a:solidFill>
              </a:rPr>
              <a:t>Pathol</a:t>
            </a:r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. 2013 Oct:44(10):2055-63.</a:t>
            </a:r>
          </a:p>
          <a:p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5 </a:t>
            </a:r>
            <a:r>
              <a:rPr lang="en-US" altLang="en-US" sz="300" dirty="0" err="1">
                <a:solidFill>
                  <a:schemeClr val="bg1">
                    <a:lumMod val="50000"/>
                  </a:schemeClr>
                </a:solidFill>
              </a:rPr>
              <a:t>Loi</a:t>
            </a:r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, et al. Tumor infiltrating lymphocytes are prognostic in triple negative breast cancer and predictive for </a:t>
            </a:r>
            <a:r>
              <a:rPr lang="en-US" altLang="en-US" sz="300" dirty="0" err="1">
                <a:solidFill>
                  <a:schemeClr val="bg1">
                    <a:lumMod val="50000"/>
                  </a:schemeClr>
                </a:solidFill>
              </a:rPr>
              <a:t>trastuzumab</a:t>
            </a:r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 benefit in early breast </a:t>
            </a:r>
            <a:r>
              <a:rPr lang="en-US" altLang="en-US" sz="300" dirty="0" err="1">
                <a:solidFill>
                  <a:schemeClr val="bg1">
                    <a:lumMod val="50000"/>
                  </a:schemeClr>
                </a:solidFill>
              </a:rPr>
              <a:t>cancer:results</a:t>
            </a:r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 from the Fin HER trial. Ann </a:t>
            </a:r>
            <a:r>
              <a:rPr lang="en-US" altLang="en-US" sz="300" dirty="0" err="1">
                <a:solidFill>
                  <a:schemeClr val="bg1">
                    <a:lumMod val="50000"/>
                  </a:schemeClr>
                </a:solidFill>
              </a:rPr>
              <a:t>Oncol</a:t>
            </a:r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. 2014 Aug 25(S):l 544-50</a:t>
            </a:r>
          </a:p>
        </p:txBody>
      </p:sp>
    </p:spTree>
    <p:extLst>
      <p:ext uri="{BB962C8B-B14F-4D97-AF65-F5344CB8AC3E}">
        <p14:creationId xmlns:p14="http://schemas.microsoft.com/office/powerpoint/2010/main" val="251287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0"/>
            <a:ext cx="5761038" cy="3240088"/>
          </a:xfrm>
          <a:prstGeom prst="rect">
            <a:avLst/>
          </a:prstGeom>
          <a:solidFill>
            <a:srgbClr val="FFFFFF"/>
          </a:solidFill>
          <a:ln w="76200">
            <a:solidFill>
              <a:srgbClr val="328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6223" y="467916"/>
            <a:ext cx="5328592" cy="397848"/>
          </a:xfrm>
        </p:spPr>
        <p:txBody>
          <a:bodyPr>
            <a:normAutofit/>
          </a:bodyPr>
          <a:lstStyle/>
          <a:p>
            <a:r>
              <a:rPr lang="ru-RU" sz="1500" b="1" dirty="0">
                <a:solidFill>
                  <a:schemeClr val="tx1">
                    <a:lumMod val="75000"/>
                  </a:schemeClr>
                </a:solidFill>
              </a:rPr>
              <a:t>Микроокружение опухоли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t="15997" r="21536" b="19989"/>
          <a:stretch/>
        </p:blipFill>
        <p:spPr bwMode="auto">
          <a:xfrm>
            <a:off x="936303" y="865764"/>
            <a:ext cx="4024889" cy="2184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447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5761038" cy="3240088"/>
          </a:xfrm>
          <a:prstGeom prst="rect">
            <a:avLst/>
          </a:prstGeom>
          <a:solidFill>
            <a:srgbClr val="FFFFFF"/>
          </a:solidFill>
          <a:ln w="76200">
            <a:solidFill>
              <a:srgbClr val="328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6223" y="467916"/>
            <a:ext cx="5328592" cy="397848"/>
          </a:xfrm>
        </p:spPr>
        <p:txBody>
          <a:bodyPr>
            <a:normAutofit/>
          </a:bodyPr>
          <a:lstStyle/>
          <a:p>
            <a:r>
              <a:rPr lang="ru-RU" sz="1500" b="1" dirty="0">
                <a:solidFill>
                  <a:schemeClr val="tx1">
                    <a:lumMod val="75000"/>
                  </a:schemeClr>
                </a:solidFill>
              </a:rPr>
              <a:t>Микроокружение опухоли: какова роль PD-L1?</a:t>
            </a:r>
          </a:p>
        </p:txBody>
      </p:sp>
      <p:sp>
        <p:nvSpPr>
          <p:cNvPr id="29" name="Объект 2"/>
          <p:cNvSpPr txBox="1">
            <a:spLocks/>
          </p:cNvSpPr>
          <p:nvPr/>
        </p:nvSpPr>
        <p:spPr>
          <a:xfrm>
            <a:off x="244835" y="1043980"/>
            <a:ext cx="5443997" cy="1656184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sz="900" dirty="0"/>
              <a:t>Известно, что аберрантная экспрессия PD-L1 на опухолевых клетках и инфильтрирующих опухоль иммунных клетках подавляет противоопухолевый иммунитет, что приводит к уклонению от распознавания иммунной системой (7).  </a:t>
            </a:r>
            <a:endParaRPr lang="en-US" sz="9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900" dirty="0"/>
              <a:t>Следовательно, прерывание сигнального пути PD-L1/PD-1 является эффективным способом активации противоопухолевого специфического Т-клеточного иммунитета, подавляемого экспрессией PD-L1 на клетках опухоли и МОО. </a:t>
            </a:r>
            <a:endParaRPr lang="en-US" sz="9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900" dirty="0"/>
              <a:t>Данный подход оказался эффективным. Определение экспрессии PD-L1 на иммунных клетках при метастатическом ТНРМЖ (</a:t>
            </a:r>
            <a:r>
              <a:rPr lang="ru-RU" sz="900" dirty="0" err="1"/>
              <a:t>мТНРМЖ</a:t>
            </a:r>
            <a:r>
              <a:rPr lang="ru-RU" sz="900" dirty="0"/>
              <a:t>) </a:t>
            </a:r>
            <a:r>
              <a:rPr lang="ru-RU" sz="900" dirty="0"/>
              <a:t>позволяет выявить пациентов, которые подходят для терапии препаратом </a:t>
            </a:r>
            <a:r>
              <a:rPr lang="ru-RU" sz="900" dirty="0" err="1"/>
              <a:t>А</a:t>
            </a:r>
            <a:r>
              <a:rPr lang="ru-RU" sz="900" i="1" dirty="0" err="1"/>
              <a:t>тезолизумаб</a:t>
            </a:r>
            <a:r>
              <a:rPr lang="ru-RU" sz="900" i="1" dirty="0"/>
              <a:t> (</a:t>
            </a:r>
            <a:r>
              <a:rPr lang="ru-RU" sz="900" dirty="0"/>
              <a:t>8,9</a:t>
            </a:r>
            <a:r>
              <a:rPr lang="ru-RU" sz="900" dirty="0"/>
              <a:t>).</a:t>
            </a:r>
          </a:p>
        </p:txBody>
      </p:sp>
      <p:sp>
        <p:nvSpPr>
          <p:cNvPr id="31" name="Прямоугольник 108"/>
          <p:cNvSpPr>
            <a:spLocks noChangeArrowheads="1"/>
          </p:cNvSpPr>
          <p:nvPr/>
        </p:nvSpPr>
        <p:spPr bwMode="auto">
          <a:xfrm>
            <a:off x="144215" y="2997377"/>
            <a:ext cx="5400600" cy="27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b">
            <a:spAutoFit/>
          </a:bodyPr>
          <a:lstStyle/>
          <a:p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6. B lank, C and </a:t>
            </a:r>
            <a:r>
              <a:rPr lang="en-US" altLang="en-US" sz="300" dirty="0" err="1">
                <a:solidFill>
                  <a:schemeClr val="bg1">
                    <a:lumMod val="50000"/>
                  </a:schemeClr>
                </a:solidFill>
              </a:rPr>
              <a:t>Mackensen</a:t>
            </a:r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, A. Contribution of the PD-</a:t>
            </a:r>
            <a:r>
              <a:rPr lang="en-US" altLang="en-US" sz="300" dirty="0" err="1">
                <a:solidFill>
                  <a:schemeClr val="bg1">
                    <a:lumMod val="50000"/>
                  </a:schemeClr>
                </a:solidFill>
              </a:rPr>
              <a:t>Ll</a:t>
            </a:r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/PD-1 pathway to T-cell exhaustion: an update on implications for chronic infections and tumor</a:t>
            </a:r>
          </a:p>
          <a:p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evasion. Cancer </a:t>
            </a:r>
            <a:r>
              <a:rPr lang="en-US" altLang="en-US" sz="300" dirty="0" err="1">
                <a:solidFill>
                  <a:schemeClr val="bg1">
                    <a:lumMod val="50000"/>
                  </a:schemeClr>
                </a:solidFill>
              </a:rPr>
              <a:t>Immunol</a:t>
            </a:r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en-US" sz="300" dirty="0" err="1">
                <a:solidFill>
                  <a:schemeClr val="bg1">
                    <a:lumMod val="50000"/>
                  </a:schemeClr>
                </a:solidFill>
              </a:rPr>
              <a:t>Immunother</a:t>
            </a:r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, 2007 56(5): p. 739-745)</a:t>
            </a:r>
          </a:p>
          <a:p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7. P </a:t>
            </a:r>
            <a:r>
              <a:rPr lang="en-US" altLang="en-US" sz="300" dirty="0" err="1">
                <a:solidFill>
                  <a:schemeClr val="bg1">
                    <a:lumMod val="50000"/>
                  </a:schemeClr>
                </a:solidFill>
              </a:rPr>
              <a:t>Schmid</a:t>
            </a:r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 et al. </a:t>
            </a:r>
            <a:r>
              <a:rPr lang="en-US" altLang="en-US" sz="300" dirty="0" err="1">
                <a:solidFill>
                  <a:schemeClr val="bg1">
                    <a:lumMod val="50000"/>
                  </a:schemeClr>
                </a:solidFill>
              </a:rPr>
              <a:t>Atezolizumab</a:t>
            </a:r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 and Nab-Paclitaxel in Advanced </a:t>
            </a:r>
            <a:r>
              <a:rPr lang="en-US" altLang="en-US" sz="300" dirty="0" err="1">
                <a:solidFill>
                  <a:schemeClr val="bg1">
                    <a:lumMod val="50000"/>
                  </a:schemeClr>
                </a:solidFill>
              </a:rPr>
              <a:t>Tripie</a:t>
            </a:r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-Negative Breast Cancer. N </a:t>
            </a:r>
            <a:r>
              <a:rPr lang="en-US" altLang="en-US" sz="300" dirty="0" err="1">
                <a:solidFill>
                  <a:schemeClr val="bg1">
                    <a:lumMod val="50000"/>
                  </a:schemeClr>
                </a:solidFill>
              </a:rPr>
              <a:t>Engl</a:t>
            </a:r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 J Med. 2018 Nov29;379(22):2108-2121.</a:t>
            </a:r>
          </a:p>
          <a:p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8. </a:t>
            </a:r>
            <a:r>
              <a:rPr lang="en-US" altLang="en-US" sz="300" dirty="0" err="1">
                <a:solidFill>
                  <a:schemeClr val="bg1">
                    <a:lumMod val="50000"/>
                  </a:schemeClr>
                </a:solidFill>
              </a:rPr>
              <a:t>Ventana</a:t>
            </a:r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 Medical Systems Inc. VENTANA PD-L1 (SP142) Assay Package Insert,</a:t>
            </a:r>
          </a:p>
        </p:txBody>
      </p:sp>
    </p:spTree>
    <p:extLst>
      <p:ext uri="{BB962C8B-B14F-4D97-AF65-F5344CB8AC3E}">
        <p14:creationId xmlns:p14="http://schemas.microsoft.com/office/powerpoint/2010/main" val="33902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0"/>
            <a:ext cx="5761038" cy="3240088"/>
          </a:xfrm>
          <a:prstGeom prst="rect">
            <a:avLst/>
          </a:prstGeom>
          <a:solidFill>
            <a:srgbClr val="FFFFFF"/>
          </a:solidFill>
          <a:ln w="76200">
            <a:solidFill>
              <a:srgbClr val="328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53142"/>
            <a:ext cx="4104656" cy="397848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chemeClr val="tx1">
                    <a:lumMod val="75000"/>
                  </a:schemeClr>
                </a:solidFill>
              </a:rPr>
              <a:t>Количественная оценка </a:t>
            </a:r>
            <a:r>
              <a:rPr lang="en-US" sz="1400" b="1" dirty="0">
                <a:solidFill>
                  <a:schemeClr val="tx1">
                    <a:lumMod val="75000"/>
                  </a:schemeClr>
                </a:solidFill>
              </a:rPr>
              <a:t>TIL</a:t>
            </a:r>
            <a:endParaRPr lang="ru-RU" sz="14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9" name="Объект 2"/>
          <p:cNvSpPr txBox="1">
            <a:spLocks/>
          </p:cNvSpPr>
          <p:nvPr/>
        </p:nvSpPr>
        <p:spPr>
          <a:xfrm>
            <a:off x="1" y="539924"/>
            <a:ext cx="5761037" cy="2232248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/>
              <a:t>подсчет </a:t>
            </a:r>
            <a:r>
              <a:rPr lang="ru-RU" sz="800" dirty="0"/>
              <a:t>на срезах тканей, окрашенных H и E, при увеличении 20-40x с окуляром 10х по материалу трепан- биопсии или операционном материале, на наиболее репрезентативном опухолевом </a:t>
            </a:r>
            <a:r>
              <a:rPr lang="ru-RU" sz="800" dirty="0"/>
              <a:t>блоке</a:t>
            </a:r>
          </a:p>
          <a:p>
            <a:r>
              <a:rPr lang="ru-RU" sz="800" dirty="0"/>
              <a:t>TIL </a:t>
            </a:r>
            <a:r>
              <a:rPr lang="ru-RU" sz="800" dirty="0"/>
              <a:t>должны быть подсчитаны в строме между комплексами карциномы, и все мононуклеарные клетки (лимфоциты и плазматические клетки) должны быть включены в </a:t>
            </a:r>
            <a:r>
              <a:rPr lang="ru-RU" sz="800" dirty="0"/>
              <a:t>подсчет </a:t>
            </a:r>
          </a:p>
          <a:p>
            <a:r>
              <a:rPr lang="ru-RU" sz="800" dirty="0"/>
              <a:t>TIL </a:t>
            </a:r>
            <a:r>
              <a:rPr lang="ru-RU" sz="800" dirty="0"/>
              <a:t>стромы следует оценивать в процентах - клетки карциномы не должны входить в общую площадь подсчитываемой области. Перитуморальные лимфоидные  фолликулы и третичные лимфоидные структуры с зародышевыми центрами указывают на активный иммунный ответ, но не включаются в </a:t>
            </a:r>
            <a:r>
              <a:rPr lang="ru-RU" sz="800" dirty="0"/>
              <a:t>оценку</a:t>
            </a:r>
          </a:p>
          <a:p>
            <a:r>
              <a:rPr lang="ru-RU" sz="800" dirty="0"/>
              <a:t>TIL - это процент  площади </a:t>
            </a:r>
            <a:r>
              <a:rPr lang="ru-RU" sz="800" dirty="0" err="1"/>
              <a:t>интротуморальной</a:t>
            </a:r>
            <a:r>
              <a:rPr lang="ru-RU" sz="800" dirty="0"/>
              <a:t> стромы, занятой  </a:t>
            </a:r>
            <a:r>
              <a:rPr lang="ru-RU" sz="800" dirty="0" err="1"/>
              <a:t>мононуклеарными</a:t>
            </a:r>
            <a:r>
              <a:rPr lang="ru-RU" sz="800" dirty="0"/>
              <a:t> клетками. </a:t>
            </a:r>
          </a:p>
          <a:p>
            <a:r>
              <a:rPr lang="ru-RU" sz="800" dirty="0"/>
              <a:t>Если </a:t>
            </a:r>
            <a:r>
              <a:rPr lang="ru-RU" sz="800" dirty="0"/>
              <a:t>распределение TIL неоднородно, следует сообщать о среднем значении без учета горячих </a:t>
            </a:r>
            <a:r>
              <a:rPr lang="ru-RU" sz="800" dirty="0"/>
              <a:t>точек</a:t>
            </a:r>
          </a:p>
          <a:p>
            <a:r>
              <a:rPr lang="ru-RU" sz="800" dirty="0"/>
              <a:t>Развитие </a:t>
            </a:r>
            <a:r>
              <a:rPr lang="ru-RU" sz="800" dirty="0"/>
              <a:t>цифровой патологии </a:t>
            </a:r>
            <a:r>
              <a:rPr lang="ru-RU" sz="800" dirty="0"/>
              <a:t>позволяет </a:t>
            </a:r>
            <a:r>
              <a:rPr lang="ru-RU" sz="800" dirty="0"/>
              <a:t>проводить подсчет </a:t>
            </a:r>
            <a:r>
              <a:rPr lang="en-US" sz="800" dirty="0"/>
              <a:t>TILs </a:t>
            </a:r>
            <a:r>
              <a:rPr lang="ru-RU" sz="800" dirty="0"/>
              <a:t>автоматизированно.</a:t>
            </a:r>
          </a:p>
        </p:txBody>
      </p:sp>
      <p:sp>
        <p:nvSpPr>
          <p:cNvPr id="31" name="Прямоугольник 108"/>
          <p:cNvSpPr>
            <a:spLocks noChangeArrowheads="1"/>
          </p:cNvSpPr>
          <p:nvPr/>
        </p:nvSpPr>
        <p:spPr bwMode="auto">
          <a:xfrm>
            <a:off x="144215" y="3135878"/>
            <a:ext cx="5400600" cy="138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b">
            <a:spAutoFit/>
          </a:bodyPr>
          <a:lstStyle/>
          <a:p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*WHO Classification of Breast Tumors, 5th Edition, 2019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328" y="2340124"/>
            <a:ext cx="3219495" cy="86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4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5761038" cy="3240088"/>
          </a:xfrm>
          <a:prstGeom prst="rect">
            <a:avLst/>
          </a:prstGeom>
          <a:solidFill>
            <a:srgbClr val="FFFFFF"/>
          </a:solidFill>
          <a:ln w="76200">
            <a:solidFill>
              <a:srgbClr val="328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6223" y="467916"/>
            <a:ext cx="5328592" cy="397848"/>
          </a:xfrm>
        </p:spPr>
        <p:txBody>
          <a:bodyPr>
            <a:normAutofit/>
          </a:bodyPr>
          <a:lstStyle/>
          <a:p>
            <a:r>
              <a:rPr lang="ru-RU" sz="1500" b="1" dirty="0">
                <a:solidFill>
                  <a:schemeClr val="tx1">
                    <a:lumMod val="75000"/>
                  </a:schemeClr>
                </a:solidFill>
              </a:rPr>
              <a:t>Количественная оценка </a:t>
            </a:r>
            <a:r>
              <a:rPr lang="en-US" sz="1500" b="1" dirty="0">
                <a:solidFill>
                  <a:schemeClr val="tx1">
                    <a:lumMod val="75000"/>
                  </a:schemeClr>
                </a:solidFill>
              </a:rPr>
              <a:t>TIL</a:t>
            </a:r>
            <a:endParaRPr lang="ru-RU" sz="15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1" name="Прямоугольник 108"/>
          <p:cNvSpPr>
            <a:spLocks noChangeArrowheads="1"/>
          </p:cNvSpPr>
          <p:nvPr/>
        </p:nvSpPr>
        <p:spPr bwMode="auto">
          <a:xfrm>
            <a:off x="144215" y="3135878"/>
            <a:ext cx="5400600" cy="138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b">
            <a:spAutoFit/>
          </a:bodyPr>
          <a:lstStyle/>
          <a:p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*WHO Classification of Breast Tumors, 5th Edition, 2019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1" t="21333" r="8919" b="23167"/>
          <a:stretch/>
        </p:blipFill>
        <p:spPr bwMode="auto">
          <a:xfrm>
            <a:off x="648271" y="927843"/>
            <a:ext cx="4176464" cy="2183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37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" y="0"/>
            <a:ext cx="5761038" cy="3240088"/>
          </a:xfrm>
          <a:prstGeom prst="rect">
            <a:avLst/>
          </a:prstGeom>
          <a:solidFill>
            <a:srgbClr val="FFFFFF"/>
          </a:solidFill>
          <a:ln w="76200">
            <a:solidFill>
              <a:srgbClr val="328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6223" y="467916"/>
            <a:ext cx="5328592" cy="648072"/>
          </a:xfrm>
        </p:spPr>
        <p:txBody>
          <a:bodyPr>
            <a:normAutofit fontScale="90000"/>
          </a:bodyPr>
          <a:lstStyle/>
          <a:p>
            <a:r>
              <a:rPr lang="ru-RU" sz="1500" b="1" dirty="0">
                <a:solidFill>
                  <a:schemeClr val="tx1">
                    <a:lumMod val="75000"/>
                  </a:schemeClr>
                </a:solidFill>
              </a:rPr>
              <a:t>Анализ PD-L1 </a:t>
            </a:r>
            <a:r>
              <a:rPr lang="ru-RU" sz="1500" b="1" dirty="0">
                <a:solidFill>
                  <a:schemeClr val="tx1">
                    <a:lumMod val="75000"/>
                  </a:schemeClr>
                </a:solidFill>
              </a:rPr>
              <a:t>на </a:t>
            </a:r>
            <a:r>
              <a:rPr lang="ru-RU" sz="1500" b="1" dirty="0">
                <a:solidFill>
                  <a:schemeClr val="tx1">
                    <a:lumMod val="75000"/>
                  </a:schemeClr>
                </a:solidFill>
              </a:rPr>
              <a:t>иммунных клетках (IC) демонстрирует яркое окрашивание иммунных </a:t>
            </a:r>
            <a:r>
              <a:rPr lang="ru-RU" sz="1500" b="1" dirty="0">
                <a:solidFill>
                  <a:schemeClr val="tx1">
                    <a:lumMod val="75000"/>
                  </a:schemeClr>
                </a:solidFill>
              </a:rPr>
              <a:t>клеток, </a:t>
            </a:r>
            <a:r>
              <a:rPr lang="ru-RU" sz="1500" b="1" dirty="0">
                <a:solidFill>
                  <a:schemeClr val="tx1">
                    <a:lumMod val="75000"/>
                  </a:schemeClr>
                </a:solidFill>
              </a:rPr>
              <a:t>инфильтрирующих опухоль и самих опухолевых клеток (TC</a:t>
            </a:r>
            <a:r>
              <a:rPr lang="ru-RU" sz="1500" b="1" dirty="0" smtClean="0">
                <a:solidFill>
                  <a:schemeClr val="tx1">
                    <a:lumMod val="75000"/>
                  </a:schemeClr>
                </a:solidFill>
              </a:rPr>
              <a:t>) при использовании клона </a:t>
            </a:r>
            <a:r>
              <a:rPr lang="en-US" sz="1500" b="1" dirty="0" smtClean="0">
                <a:solidFill>
                  <a:schemeClr val="tx1">
                    <a:lumMod val="75000"/>
                  </a:schemeClr>
                </a:solidFill>
              </a:rPr>
              <a:t>22C3</a:t>
            </a:r>
            <a:endParaRPr lang="ru-RU" sz="15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9" name="Прямоугольник 108"/>
          <p:cNvSpPr>
            <a:spLocks noChangeArrowheads="1"/>
          </p:cNvSpPr>
          <p:nvPr/>
        </p:nvSpPr>
        <p:spPr bwMode="auto">
          <a:xfrm>
            <a:off x="144215" y="3135878"/>
            <a:ext cx="5400600" cy="138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b">
            <a:spAutoFit/>
          </a:bodyPr>
          <a:lstStyle/>
          <a:p>
            <a:r>
              <a:rPr lang="en-US" altLang="en-US" sz="300" dirty="0">
                <a:solidFill>
                  <a:schemeClr val="bg1">
                    <a:lumMod val="50000"/>
                  </a:schemeClr>
                </a:solidFill>
              </a:rPr>
              <a:t> *PD-L1 (SP142) Assay Triple Negative Breast Carcinoma Mike Flores, MD MBA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FF64CD1-761B-D344-AABF-0D88CCF50EAF}"/>
              </a:ext>
            </a:extLst>
          </p:cNvPr>
          <p:cNvGrpSpPr/>
          <p:nvPr/>
        </p:nvGrpSpPr>
        <p:grpSpPr>
          <a:xfrm>
            <a:off x="2856377" y="1264445"/>
            <a:ext cx="2549919" cy="1670198"/>
            <a:chOff x="6143009" y="2466976"/>
            <a:chExt cx="5299691" cy="39268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143009" y="2466976"/>
              <a:ext cx="5299691" cy="3926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EEECE1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2" name="TextBox 32"/>
            <p:cNvSpPr txBox="1">
              <a:spLocks noChangeArrowheads="1"/>
            </p:cNvSpPr>
            <p:nvPr/>
          </p:nvSpPr>
          <p:spPr bwMode="auto">
            <a:xfrm>
              <a:off x="10234000" y="2489798"/>
              <a:ext cx="1094321" cy="13748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50000"/>
                </a:spcBef>
                <a:buSzPct val="100000"/>
                <a:buChar char="•"/>
                <a:defRPr sz="2000" b="1">
                  <a:solidFill>
                    <a:srgbClr val="000000"/>
                  </a:solidFill>
                  <a:latin typeface="Imago" pitchFamily="2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rgbClr val="000000"/>
                  </a:solidFill>
                  <a:latin typeface="Imago" pitchFamily="2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rgbClr val="000000"/>
                  </a:solidFill>
                  <a:latin typeface="Imago" pitchFamily="2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rgbClr val="000000"/>
                  </a:solidFill>
                  <a:latin typeface="Imago" pitchFamily="2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rgbClr val="000000"/>
                  </a:solidFill>
                  <a:latin typeface="Imago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000000"/>
                  </a:solidFill>
                  <a:latin typeface="Imago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000000"/>
                  </a:solidFill>
                  <a:latin typeface="Imago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000000"/>
                  </a:solidFill>
                  <a:latin typeface="Imago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000000"/>
                  </a:solidFill>
                  <a:latin typeface="Imago" pitchFamily="2" charset="0"/>
                </a:defRPr>
              </a:lvl9pPr>
            </a:lstStyle>
            <a:p>
              <a:pPr defTabSz="914086" eaLnBrk="1" hangingPunct="1">
                <a:spcBef>
                  <a:spcPct val="0"/>
                </a:spcBef>
                <a:buSzTx/>
                <a:buNone/>
                <a:defRPr/>
              </a:pPr>
              <a:r>
                <a:rPr lang="en-US" altLang="en-US" sz="1600" dirty="0">
                  <a:ea typeface="MS PGothic" pitchFamily="34" charset="-128"/>
                  <a:cs typeface="Arial"/>
                  <a:sym typeface="Arial"/>
                </a:rPr>
                <a:t>20x</a:t>
              </a:r>
            </a:p>
          </p:txBody>
        </p:sp>
        <p:cxnSp>
          <p:nvCxnSpPr>
            <p:cNvPr id="13" name="AutoShape 11"/>
            <p:cNvCxnSpPr>
              <a:cxnSpLocks noChangeShapeType="1"/>
            </p:cNvCxnSpPr>
            <p:nvPr/>
          </p:nvCxnSpPr>
          <p:spPr bwMode="auto">
            <a:xfrm>
              <a:off x="7813714" y="3855141"/>
              <a:ext cx="212687" cy="522814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6733060" y="3518404"/>
              <a:ext cx="1963261" cy="380453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noAutofit/>
            </a:bodyPr>
            <a:lstStyle>
              <a:lvl1pPr eaLnBrk="0" hangingPunct="0">
                <a:spcBef>
                  <a:spcPct val="50000"/>
                </a:spcBef>
                <a:buSzPct val="100000"/>
                <a:buChar char="•"/>
                <a:defRPr sz="2000" b="1">
                  <a:solidFill>
                    <a:srgbClr val="000000"/>
                  </a:solidFill>
                  <a:latin typeface="Imago" pitchFamily="2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rgbClr val="000000"/>
                  </a:solidFill>
                  <a:latin typeface="Imago" pitchFamily="2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rgbClr val="000000"/>
                  </a:solidFill>
                  <a:latin typeface="Imago" pitchFamily="2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rgbClr val="000000"/>
                  </a:solidFill>
                  <a:latin typeface="Imago" pitchFamily="2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rgbClr val="000000"/>
                  </a:solidFill>
                  <a:latin typeface="Imago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000000"/>
                  </a:solidFill>
                  <a:latin typeface="Imago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000000"/>
                  </a:solidFill>
                  <a:latin typeface="Imago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000000"/>
                  </a:solidFill>
                  <a:latin typeface="Imago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000000"/>
                  </a:solidFill>
                  <a:latin typeface="Imago" pitchFamily="2" charset="0"/>
                </a:defRPr>
              </a:lvl9pPr>
            </a:lstStyle>
            <a:p>
              <a:pPr defTabSz="914086" eaLnBrk="1" hangingPunct="1">
                <a:spcBef>
                  <a:spcPct val="0"/>
                </a:spcBef>
                <a:spcAft>
                  <a:spcPts val="1000"/>
                </a:spcAft>
                <a:buSzTx/>
                <a:buNone/>
                <a:defRPr/>
              </a:pPr>
              <a:r>
                <a:rPr lang="ru-RU" altLang="zh-TW" sz="600" b="0" dirty="0">
                  <a:latin typeface="+mn-lt"/>
                  <a:ea typeface="PMingLiU" pitchFamily="18" charset="-120"/>
                  <a:cs typeface="Arial"/>
                  <a:sym typeface="Arial"/>
                </a:rPr>
                <a:t>Окрашивание </a:t>
              </a:r>
              <a:r>
                <a:rPr lang="en-US" altLang="zh-TW" sz="600" b="0" dirty="0">
                  <a:latin typeface="+mn-lt"/>
                  <a:ea typeface="PMingLiU" pitchFamily="18" charset="-120"/>
                  <a:cs typeface="Arial"/>
                  <a:sym typeface="Arial"/>
                </a:rPr>
                <a:t>TC</a:t>
              </a:r>
              <a:endParaRPr lang="en-US" altLang="en-US" sz="600" b="0" dirty="0">
                <a:latin typeface="+mn-lt"/>
                <a:ea typeface="PMingLiU" pitchFamily="18" charset="-120"/>
                <a:cs typeface="Arial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C281313D-1AC2-1D4F-8F44-B28E4D68B64B}"/>
              </a:ext>
            </a:extLst>
          </p:cNvPr>
          <p:cNvGrpSpPr/>
          <p:nvPr/>
        </p:nvGrpSpPr>
        <p:grpSpPr>
          <a:xfrm>
            <a:off x="255346" y="1256545"/>
            <a:ext cx="2485576" cy="1678098"/>
            <a:chOff x="533401" y="2466976"/>
            <a:chExt cx="5378417" cy="39268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1" y="2466976"/>
              <a:ext cx="5378417" cy="3926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AutoShape 9"/>
            <p:cNvCxnSpPr>
              <a:cxnSpLocks noChangeShapeType="1"/>
            </p:cNvCxnSpPr>
            <p:nvPr/>
          </p:nvCxnSpPr>
          <p:spPr bwMode="auto">
            <a:xfrm>
              <a:off x="1581506" y="3207194"/>
              <a:ext cx="204042" cy="987886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" name="AutoShape 11"/>
            <p:cNvCxnSpPr>
              <a:cxnSpLocks noChangeShapeType="1"/>
            </p:cNvCxnSpPr>
            <p:nvPr/>
          </p:nvCxnSpPr>
          <p:spPr bwMode="auto">
            <a:xfrm flipH="1">
              <a:off x="3833515" y="3518403"/>
              <a:ext cx="268271" cy="54423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758611" y="2694060"/>
              <a:ext cx="2174724" cy="573221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noAutofit/>
            </a:bodyPr>
            <a:lstStyle>
              <a:lvl1pPr eaLnBrk="0" hangingPunct="0">
                <a:spcBef>
                  <a:spcPct val="50000"/>
                </a:spcBef>
                <a:buSzPct val="100000"/>
                <a:buChar char="•"/>
                <a:defRPr sz="2000" b="1">
                  <a:solidFill>
                    <a:srgbClr val="000000"/>
                  </a:solidFill>
                  <a:latin typeface="Imago" pitchFamily="2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rgbClr val="000000"/>
                  </a:solidFill>
                  <a:latin typeface="Imago" pitchFamily="2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rgbClr val="000000"/>
                  </a:solidFill>
                  <a:latin typeface="Imago" pitchFamily="2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rgbClr val="000000"/>
                  </a:solidFill>
                  <a:latin typeface="Imago" pitchFamily="2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rgbClr val="000000"/>
                  </a:solidFill>
                  <a:latin typeface="Imago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000000"/>
                  </a:solidFill>
                  <a:latin typeface="Imago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000000"/>
                  </a:solidFill>
                  <a:latin typeface="Imago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000000"/>
                  </a:solidFill>
                  <a:latin typeface="Imago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000000"/>
                  </a:solidFill>
                  <a:latin typeface="Imago" pitchFamily="2" charset="0"/>
                </a:defRPr>
              </a:lvl9pPr>
            </a:lstStyle>
            <a:p>
              <a:pPr defTabSz="914086" eaLnBrk="1" hangingPunct="1">
                <a:spcBef>
                  <a:spcPct val="0"/>
                </a:spcBef>
                <a:spcAft>
                  <a:spcPts val="1000"/>
                </a:spcAft>
                <a:buSzTx/>
                <a:buNone/>
                <a:defRPr/>
              </a:pPr>
              <a:r>
                <a:rPr lang="en-US" altLang="zh-TW" sz="600" b="0" dirty="0">
                  <a:latin typeface="+mn-lt"/>
                  <a:ea typeface="PMingLiU" pitchFamily="18" charset="-120"/>
                  <a:cs typeface="Arial"/>
                  <a:sym typeface="Arial"/>
                </a:rPr>
                <a:t>IC </a:t>
              </a:r>
              <a:r>
                <a:rPr lang="ru-RU" altLang="zh-TW" sz="600" b="0" dirty="0">
                  <a:latin typeface="+mn-lt"/>
                  <a:ea typeface="PMingLiU" pitchFamily="18" charset="-120"/>
                  <a:cs typeface="Arial"/>
                  <a:sym typeface="Arial"/>
                </a:rPr>
                <a:t>в </a:t>
              </a:r>
              <a:r>
                <a:rPr lang="ru-RU" altLang="zh-TW" sz="600" b="0" dirty="0" err="1">
                  <a:latin typeface="+mn-lt"/>
                  <a:ea typeface="PMingLiU" pitchFamily="18" charset="-120"/>
                  <a:cs typeface="Arial"/>
                  <a:sym typeface="Arial"/>
                </a:rPr>
                <a:t>перитуморальной</a:t>
              </a:r>
              <a:r>
                <a:rPr lang="ru-RU" altLang="zh-TW" sz="600" b="0" dirty="0">
                  <a:latin typeface="+mn-lt"/>
                  <a:ea typeface="PMingLiU" pitchFamily="18" charset="-120"/>
                  <a:cs typeface="Arial"/>
                  <a:sym typeface="Arial"/>
                </a:rPr>
                <a:t> строме</a:t>
              </a:r>
              <a:endParaRPr lang="en-US" altLang="en-US" sz="600" b="0" dirty="0">
                <a:latin typeface="+mn-lt"/>
                <a:ea typeface="PMingLiU" pitchFamily="18" charset="-120"/>
                <a:cs typeface="Arial"/>
                <a:sym typeface="Arial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3262095" y="3059211"/>
              <a:ext cx="2570787" cy="595006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noAutofit/>
            </a:bodyPr>
            <a:lstStyle>
              <a:lvl1pPr eaLnBrk="0" hangingPunct="0">
                <a:spcBef>
                  <a:spcPct val="50000"/>
                </a:spcBef>
                <a:buSzPct val="100000"/>
                <a:buChar char="•"/>
                <a:defRPr sz="2000" b="1">
                  <a:solidFill>
                    <a:srgbClr val="000000"/>
                  </a:solidFill>
                  <a:latin typeface="Imago" pitchFamily="2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rgbClr val="000000"/>
                  </a:solidFill>
                  <a:latin typeface="Imago" pitchFamily="2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rgbClr val="000000"/>
                  </a:solidFill>
                  <a:latin typeface="Imago" pitchFamily="2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rgbClr val="000000"/>
                  </a:solidFill>
                  <a:latin typeface="Imago" pitchFamily="2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rgbClr val="000000"/>
                  </a:solidFill>
                  <a:latin typeface="Imago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000000"/>
                  </a:solidFill>
                  <a:latin typeface="Imago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000000"/>
                  </a:solidFill>
                  <a:latin typeface="Imago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000000"/>
                  </a:solidFill>
                  <a:latin typeface="Imago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000000"/>
                  </a:solidFill>
                  <a:latin typeface="Imago" pitchFamily="2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SzTx/>
                <a:buNone/>
                <a:defRPr/>
              </a:pPr>
              <a:r>
                <a:rPr lang="en-US" altLang="zh-TW" sz="600" b="0" dirty="0">
                  <a:latin typeface="+mn-lt"/>
                  <a:ea typeface="PMingLiU" pitchFamily="18" charset="-120"/>
                  <a:cs typeface="Arial"/>
                  <a:sym typeface="Arial"/>
                </a:rPr>
                <a:t>IC  </a:t>
              </a:r>
              <a:r>
                <a:rPr lang="ru-RU" altLang="zh-TW" sz="600" b="0" dirty="0">
                  <a:latin typeface="+mn-lt"/>
                  <a:ea typeface="PMingLiU" pitchFamily="18" charset="-120"/>
                  <a:cs typeface="Arial"/>
                  <a:sym typeface="Arial"/>
                </a:rPr>
                <a:t>в </a:t>
              </a:r>
              <a:r>
                <a:rPr lang="ru-RU" altLang="zh-TW" sz="600" b="0" dirty="0" err="1">
                  <a:latin typeface="+mn-lt"/>
                  <a:ea typeface="PMingLiU" pitchFamily="18" charset="-120"/>
                  <a:cs typeface="Arial"/>
                  <a:sym typeface="Arial"/>
                </a:rPr>
                <a:t>интратуморальной</a:t>
              </a:r>
              <a:r>
                <a:rPr lang="ru-RU" altLang="zh-TW" sz="600" b="0" dirty="0">
                  <a:latin typeface="+mn-lt"/>
                  <a:ea typeface="PMingLiU" pitchFamily="18" charset="-120"/>
                  <a:cs typeface="Arial"/>
                  <a:sym typeface="Arial"/>
                </a:rPr>
                <a:t> строме</a:t>
              </a:r>
              <a:endParaRPr lang="en-US" altLang="en-US" sz="600" b="0" dirty="0">
                <a:latin typeface="+mn-lt"/>
                <a:ea typeface="PMingLiU" pitchFamily="18" charset="-12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285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5" t="25043" r="23448" b="10760"/>
          <a:stretch/>
        </p:blipFill>
        <p:spPr bwMode="auto">
          <a:xfrm>
            <a:off x="864295" y="611932"/>
            <a:ext cx="3718935" cy="2396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8942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5761038" cy="3240088"/>
          </a:xfrm>
          <a:prstGeom prst="rect">
            <a:avLst/>
          </a:prstGeom>
          <a:solidFill>
            <a:srgbClr val="FFFFFF"/>
          </a:solidFill>
          <a:ln w="76200">
            <a:solidFill>
              <a:srgbClr val="328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/>
              <a:t>Трудности патоморфологической диагностики в РК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AutoNum type="arabicPeriod"/>
            </a:pPr>
            <a:r>
              <a:rPr lang="ru-RU" sz="1400" dirty="0"/>
              <a:t>Низкий престиж профессии патолога. Дефицит квалифицированных кадров (врачи, лаборанты). Отсутствие резидентуры по специальности «патологическая анатомия».</a:t>
            </a:r>
          </a:p>
          <a:p>
            <a:pPr>
              <a:buAutoNum type="arabicPeriod"/>
            </a:pPr>
            <a:r>
              <a:rPr lang="ru-RU" sz="1400" dirty="0"/>
              <a:t>Отсутствие возможности переквалификации фельдшеров и медсестер в лаборанты.</a:t>
            </a:r>
          </a:p>
          <a:p>
            <a:pPr>
              <a:buAutoNum type="arabicPeriod"/>
            </a:pPr>
            <a:r>
              <a:rPr lang="ru-RU" sz="1400" dirty="0"/>
              <a:t>Низкие тарифы на проводимые исследования (ИГХ, молекулярно-генетические исследования).</a:t>
            </a:r>
          </a:p>
          <a:p>
            <a:pPr>
              <a:buAutoNum type="arabicPeriod"/>
            </a:pPr>
            <a:r>
              <a:rPr lang="ru-RU" sz="1400" dirty="0"/>
              <a:t>Слабая правовая база.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764764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5761038" cy="3240088"/>
          </a:xfrm>
          <a:prstGeom prst="rect">
            <a:avLst/>
          </a:prstGeom>
          <a:solidFill>
            <a:srgbClr val="FFFFFF"/>
          </a:solidFill>
          <a:ln w="76200">
            <a:solidFill>
              <a:srgbClr val="328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1263" y="460382"/>
            <a:ext cx="5328592" cy="540015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chemeClr val="tx1">
                    <a:lumMod val="75000"/>
                  </a:schemeClr>
                </a:solidFill>
              </a:rPr>
              <a:t>Заболеваемость ЗН в Казахстане среди </a:t>
            </a:r>
            <a:r>
              <a:rPr lang="ru-RU" sz="1600" b="1" dirty="0">
                <a:solidFill>
                  <a:schemeClr val="tx1">
                    <a:lumMod val="75000"/>
                  </a:schemeClr>
                </a:solidFill>
              </a:rPr>
              <a:t>женщин в </a:t>
            </a:r>
            <a:r>
              <a:rPr lang="ru-RU" sz="1600" b="1" dirty="0">
                <a:solidFill>
                  <a:schemeClr val="tx1">
                    <a:lumMod val="75000"/>
                  </a:schemeClr>
                </a:solidFill>
              </a:rPr>
              <a:t>2019 г. – «лидирует» </a:t>
            </a:r>
            <a:r>
              <a:rPr lang="ru-RU" sz="1600" b="1" dirty="0">
                <a:solidFill>
                  <a:srgbClr val="FF0000"/>
                </a:solidFill>
              </a:rPr>
              <a:t>РМЖ</a:t>
            </a:r>
          </a:p>
        </p:txBody>
      </p:sp>
      <p:sp>
        <p:nvSpPr>
          <p:cNvPr id="6" name="Прямоугольник 108"/>
          <p:cNvSpPr>
            <a:spLocks noChangeArrowheads="1"/>
          </p:cNvSpPr>
          <p:nvPr/>
        </p:nvSpPr>
        <p:spPr bwMode="auto">
          <a:xfrm>
            <a:off x="144394" y="3070816"/>
            <a:ext cx="5328592" cy="16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 anchor="b">
            <a:spAutoFit/>
          </a:bodyPr>
          <a:lstStyle/>
          <a:p>
            <a:pPr eaLnBrk="1" hangingPunct="1"/>
            <a:r>
              <a:rPr lang="en-US" altLang="en-US" sz="500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ru-RU" altLang="en-US" sz="500" dirty="0">
                <a:solidFill>
                  <a:schemeClr val="bg1">
                    <a:lumMod val="50000"/>
                  </a:schemeClr>
                </a:solidFill>
              </a:rPr>
              <a:t>Показатели </a:t>
            </a:r>
            <a:r>
              <a:rPr lang="ru-RU" altLang="en-US" sz="500" dirty="0">
                <a:solidFill>
                  <a:schemeClr val="bg1">
                    <a:lumMod val="50000"/>
                  </a:schemeClr>
                </a:solidFill>
              </a:rPr>
              <a:t>Онкологической службы Республики Казахстан за 2019 год (статистические и аналитические материалы)</a:t>
            </a:r>
            <a:endParaRPr lang="en-US" altLang="en-US" sz="5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099" y="1100626"/>
            <a:ext cx="2896920" cy="186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1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5761038" cy="3240088"/>
          </a:xfrm>
          <a:prstGeom prst="rect">
            <a:avLst/>
          </a:prstGeom>
          <a:solidFill>
            <a:srgbClr val="FFFFFF"/>
          </a:solidFill>
          <a:ln w="76200">
            <a:solidFill>
              <a:srgbClr val="328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24" y="467917"/>
            <a:ext cx="5184755" cy="345869"/>
          </a:xfrm>
        </p:spPr>
        <p:txBody>
          <a:bodyPr>
            <a:noAutofit/>
          </a:bodyPr>
          <a:lstStyle/>
          <a:p>
            <a:r>
              <a:rPr lang="en-US" sz="1600" dirty="0"/>
              <a:t>C-r </a:t>
            </a:r>
            <a:r>
              <a:rPr lang="ru-RU" sz="1600" dirty="0"/>
              <a:t>молочной железы. пациентка 1990 г. больная с 2021 г., прогрессирование на фоне ХТ</a:t>
            </a: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4" t="8657" b="31877"/>
          <a:stretch/>
        </p:blipFill>
        <p:spPr bwMode="auto">
          <a:xfrm>
            <a:off x="216223" y="899965"/>
            <a:ext cx="5456250" cy="205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7788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5761038" cy="3240088"/>
          </a:xfrm>
          <a:prstGeom prst="rect">
            <a:avLst/>
          </a:prstGeom>
          <a:solidFill>
            <a:srgbClr val="FFFFFF"/>
          </a:solidFill>
          <a:ln w="76200">
            <a:solidFill>
              <a:srgbClr val="328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5" t="8356" r="-103" b="31801"/>
          <a:stretch/>
        </p:blipFill>
        <p:spPr bwMode="auto">
          <a:xfrm>
            <a:off x="279320" y="899964"/>
            <a:ext cx="5247061" cy="19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79320" y="395908"/>
            <a:ext cx="5121480" cy="360040"/>
          </a:xfrm>
        </p:spPr>
        <p:txBody>
          <a:bodyPr>
            <a:noAutofit/>
          </a:bodyPr>
          <a:lstStyle/>
          <a:p>
            <a:r>
              <a:rPr lang="en-US" sz="1600" dirty="0"/>
              <a:t>PDL1/SP263</a:t>
            </a:r>
            <a:r>
              <a:rPr lang="ru-RU" sz="1600" dirty="0"/>
              <a:t>: </a:t>
            </a:r>
            <a:r>
              <a:rPr lang="en-US" sz="1600" dirty="0"/>
              <a:t>CPS=65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262601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5761038" cy="3240088"/>
          </a:xfrm>
          <a:prstGeom prst="rect">
            <a:avLst/>
          </a:prstGeom>
          <a:solidFill>
            <a:srgbClr val="FFFFFF"/>
          </a:solidFill>
          <a:ln w="76200">
            <a:solidFill>
              <a:srgbClr val="328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" y="251891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24" y="1"/>
            <a:ext cx="5256763" cy="323900"/>
          </a:xfrm>
        </p:spPr>
        <p:txBody>
          <a:bodyPr>
            <a:normAutofit/>
          </a:bodyPr>
          <a:lstStyle/>
          <a:p>
            <a:r>
              <a:rPr lang="ru-RU" sz="1200" dirty="0"/>
              <a:t>Аденоидкистозная карцинома, солидно-</a:t>
            </a:r>
            <a:r>
              <a:rPr lang="ru-RU" sz="1200" dirty="0" err="1"/>
              <a:t>базалоидный</a:t>
            </a:r>
            <a:r>
              <a:rPr lang="ru-RU" sz="1200" dirty="0"/>
              <a:t> тип </a:t>
            </a:r>
            <a:endParaRPr lang="ru-RU" sz="1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5" r="9890"/>
          <a:stretch/>
        </p:blipFill>
        <p:spPr bwMode="auto">
          <a:xfrm>
            <a:off x="2952564" y="289417"/>
            <a:ext cx="2808475" cy="2914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6077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5761038" cy="3240088"/>
          </a:xfrm>
          <a:prstGeom prst="rect">
            <a:avLst/>
          </a:prstGeom>
          <a:solidFill>
            <a:srgbClr val="FFFFFF"/>
          </a:solidFill>
          <a:ln w="76200">
            <a:solidFill>
              <a:srgbClr val="328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224" y="1"/>
            <a:ext cx="5256763" cy="323900"/>
          </a:xfrm>
        </p:spPr>
        <p:txBody>
          <a:bodyPr>
            <a:normAutofit/>
          </a:bodyPr>
          <a:lstStyle/>
          <a:p>
            <a:r>
              <a:rPr lang="ru-RU" sz="1200" dirty="0"/>
              <a:t>Аденоидкистозная карцинома, солидно-</a:t>
            </a:r>
            <a:r>
              <a:rPr lang="ru-RU" sz="1200" dirty="0" err="1"/>
              <a:t>базалоидный</a:t>
            </a:r>
            <a:r>
              <a:rPr lang="ru-RU" sz="1200" dirty="0"/>
              <a:t> тип </a:t>
            </a:r>
            <a:endParaRPr lang="ru-RU" sz="1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15" y="827956"/>
            <a:ext cx="154305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91188" y="-6951663"/>
            <a:ext cx="17145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995" y="823353"/>
            <a:ext cx="154305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639" y="827956"/>
            <a:ext cx="154305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4215" y="2628156"/>
            <a:ext cx="5400600" cy="457200"/>
          </a:xfrm>
          <a:prstGeom prst="rect">
            <a:avLst/>
          </a:prstGeom>
          <a:solidFill>
            <a:srgbClr val="FFFFFF"/>
          </a:solidFill>
          <a:ln w="76200">
            <a:solidFill>
              <a:srgbClr val="328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dirty="0" smtClean="0"/>
              <a:t>ER 			PR 		HER2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40337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5761038" cy="3240088"/>
          </a:xfrm>
          <a:prstGeom prst="rect">
            <a:avLst/>
          </a:prstGeom>
          <a:solidFill>
            <a:srgbClr val="FFFFFF"/>
          </a:solidFill>
          <a:ln w="76200">
            <a:solidFill>
              <a:srgbClr val="328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247" y="1260005"/>
            <a:ext cx="4896882" cy="694519"/>
          </a:xfrm>
        </p:spPr>
        <p:txBody>
          <a:bodyPr>
            <a:noAutofit/>
          </a:bodyPr>
          <a:lstStyle/>
          <a:p>
            <a:r>
              <a:rPr lang="ru-RU" altLang="ru-RU" sz="1600" b="1" i="1" dirty="0">
                <a:solidFill>
                  <a:srgbClr val="0070C0"/>
                </a:solidFill>
              </a:rPr>
              <a:t>Благодарю за внимание!</a:t>
            </a:r>
            <a:endParaRPr lang="ru-RU" sz="1600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94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5761038" cy="3240088"/>
          </a:xfrm>
          <a:prstGeom prst="rect">
            <a:avLst/>
          </a:prstGeom>
          <a:solidFill>
            <a:srgbClr val="FFFFFF"/>
          </a:solidFill>
          <a:ln w="76200">
            <a:solidFill>
              <a:srgbClr val="328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400" dirty="0"/>
              <a:t>В РК пациентки с </a:t>
            </a:r>
            <a:r>
              <a:rPr lang="ru-RU" sz="1400" dirty="0" err="1"/>
              <a:t>триплнегативным</a:t>
            </a:r>
            <a:r>
              <a:rPr lang="ru-RU" sz="1400" dirty="0"/>
              <a:t> раком молочной железы </a:t>
            </a:r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4" t="18019" r="9801" b="10326"/>
          <a:stretch/>
        </p:blipFill>
        <p:spPr bwMode="auto">
          <a:xfrm>
            <a:off x="360239" y="50516"/>
            <a:ext cx="4968552" cy="318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9553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5761038" cy="3240088"/>
          </a:xfrm>
          <a:prstGeom prst="rect">
            <a:avLst/>
          </a:prstGeom>
          <a:solidFill>
            <a:srgbClr val="FFFFFF"/>
          </a:solidFill>
          <a:ln w="76200">
            <a:solidFill>
              <a:srgbClr val="328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6223" y="467916"/>
            <a:ext cx="5328592" cy="388464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chemeClr val="tx1">
                    <a:lumMod val="75000"/>
                  </a:schemeClr>
                </a:solidFill>
              </a:rPr>
              <a:t>Рак молочной железы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06808" y="904578"/>
            <a:ext cx="5263048" cy="234012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700" dirty="0">
                <a:solidFill>
                  <a:sysClr val="windowText" lastClr="000000"/>
                </a:solidFill>
              </a:rPr>
              <a:t>	</a:t>
            </a:r>
            <a:r>
              <a:rPr lang="ru-RU" sz="800" b="1" dirty="0">
                <a:solidFill>
                  <a:srgbClr val="0070C0"/>
                </a:solidFill>
              </a:rPr>
              <a:t>Рак молочной железы (РМЖ) </a:t>
            </a:r>
            <a:r>
              <a:rPr lang="ru-RU" sz="800" dirty="0">
                <a:solidFill>
                  <a:sysClr val="windowText" lastClr="000000"/>
                </a:solidFill>
              </a:rPr>
              <a:t>– большая и гетерогенная группа злокачественных эпителиальных новообразований железистых элементов молочной железы. Важно отметить, что все РМЖ подразделяются на следующие суррогатные подтипы / группы, определяемые биомаркерами, для целей лечения на основе статуса E</a:t>
            </a:r>
            <a:r>
              <a:rPr lang="en-US" sz="800" dirty="0">
                <a:solidFill>
                  <a:sysClr val="windowText" lastClr="000000"/>
                </a:solidFill>
              </a:rPr>
              <a:t>R </a:t>
            </a:r>
            <a:r>
              <a:rPr lang="ru-RU" sz="800" dirty="0">
                <a:solidFill>
                  <a:sysClr val="windowText" lastClr="000000"/>
                </a:solidFill>
              </a:rPr>
              <a:t>и E</a:t>
            </a:r>
            <a:r>
              <a:rPr lang="en-US" sz="800" dirty="0">
                <a:solidFill>
                  <a:sysClr val="windowText" lastClr="000000"/>
                </a:solidFill>
              </a:rPr>
              <a:t>RBB</a:t>
            </a:r>
            <a:r>
              <a:rPr lang="ru-RU" sz="800" dirty="0">
                <a:solidFill>
                  <a:sysClr val="windowText" lastClr="000000"/>
                </a:solidFill>
              </a:rPr>
              <a:t>2 (HE</a:t>
            </a:r>
            <a:r>
              <a:rPr lang="en-US" sz="800" dirty="0">
                <a:solidFill>
                  <a:sysClr val="windowText" lastClr="000000"/>
                </a:solidFill>
              </a:rPr>
              <a:t>R</a:t>
            </a:r>
            <a:r>
              <a:rPr lang="ru-RU" sz="800" dirty="0">
                <a:solidFill>
                  <a:sysClr val="windowText" lastClr="000000"/>
                </a:solidFill>
              </a:rPr>
              <a:t>2): </a:t>
            </a:r>
            <a:endParaRPr lang="en-US" sz="800" dirty="0">
              <a:solidFill>
                <a:sysClr val="windowText" lastClr="000000"/>
              </a:solidFill>
            </a:endParaRPr>
          </a:p>
          <a:p>
            <a:pPr marL="228590" indent="-228590" algn="just" defTabSz="914360">
              <a:defRPr/>
            </a:pPr>
            <a:r>
              <a:rPr lang="ru-RU" sz="800" dirty="0">
                <a:solidFill>
                  <a:sysClr val="windowText" lastClr="000000"/>
                </a:solidFill>
              </a:rPr>
              <a:t>E</a:t>
            </a:r>
            <a:r>
              <a:rPr lang="en-US" sz="800" dirty="0">
                <a:solidFill>
                  <a:sysClr val="windowText" lastClr="000000"/>
                </a:solidFill>
              </a:rPr>
              <a:t>R</a:t>
            </a:r>
            <a:r>
              <a:rPr lang="ru-RU" sz="800" dirty="0">
                <a:solidFill>
                  <a:sysClr val="windowText" lastClr="000000"/>
                </a:solidFill>
              </a:rPr>
              <a:t>-положительный, HE</a:t>
            </a:r>
            <a:r>
              <a:rPr lang="en-US" sz="800" dirty="0">
                <a:solidFill>
                  <a:sysClr val="windowText" lastClr="000000"/>
                </a:solidFill>
              </a:rPr>
              <a:t>R</a:t>
            </a:r>
            <a:r>
              <a:rPr lang="ru-RU" sz="800" dirty="0">
                <a:solidFill>
                  <a:sysClr val="windowText" lastClr="000000"/>
                </a:solidFill>
              </a:rPr>
              <a:t>2-отрицательный</a:t>
            </a:r>
            <a:endParaRPr lang="en-US" sz="800" dirty="0">
              <a:solidFill>
                <a:sysClr val="windowText" lastClr="000000"/>
              </a:solidFill>
            </a:endParaRPr>
          </a:p>
          <a:p>
            <a:pPr marL="228590" indent="-228590" algn="just" defTabSz="914360">
              <a:defRPr/>
            </a:pPr>
            <a:r>
              <a:rPr lang="ru-RU" sz="800" dirty="0">
                <a:solidFill>
                  <a:sysClr val="windowText" lastClr="000000"/>
                </a:solidFill>
              </a:rPr>
              <a:t>E</a:t>
            </a:r>
            <a:r>
              <a:rPr lang="en-US" sz="800" dirty="0">
                <a:solidFill>
                  <a:sysClr val="windowText" lastClr="000000"/>
                </a:solidFill>
              </a:rPr>
              <a:t>R</a:t>
            </a:r>
            <a:r>
              <a:rPr lang="ru-RU" sz="800" dirty="0">
                <a:solidFill>
                  <a:sysClr val="windowText" lastClr="000000"/>
                </a:solidFill>
              </a:rPr>
              <a:t>-положительный, HE</a:t>
            </a:r>
            <a:r>
              <a:rPr lang="en-US" sz="800" dirty="0">
                <a:solidFill>
                  <a:sysClr val="windowText" lastClr="000000"/>
                </a:solidFill>
              </a:rPr>
              <a:t>R</a:t>
            </a:r>
            <a:r>
              <a:rPr lang="ru-RU" sz="800" dirty="0">
                <a:solidFill>
                  <a:sysClr val="windowText" lastClr="000000"/>
                </a:solidFill>
              </a:rPr>
              <a:t>2- положительный </a:t>
            </a:r>
            <a:endParaRPr lang="en-US" sz="800" dirty="0">
              <a:solidFill>
                <a:sysClr val="windowText" lastClr="000000"/>
              </a:solidFill>
            </a:endParaRPr>
          </a:p>
          <a:p>
            <a:pPr marL="228590" indent="-228590" algn="just" defTabSz="914360">
              <a:defRPr/>
            </a:pPr>
            <a:r>
              <a:rPr lang="ru-RU" sz="800" dirty="0">
                <a:solidFill>
                  <a:sysClr val="windowText" lastClr="000000"/>
                </a:solidFill>
              </a:rPr>
              <a:t>E</a:t>
            </a:r>
            <a:r>
              <a:rPr lang="en-US" sz="800" dirty="0">
                <a:solidFill>
                  <a:sysClr val="windowText" lastClr="000000"/>
                </a:solidFill>
              </a:rPr>
              <a:t>R</a:t>
            </a:r>
            <a:r>
              <a:rPr lang="ru-RU" sz="800" dirty="0">
                <a:solidFill>
                  <a:sysClr val="windowText" lastClr="000000"/>
                </a:solidFill>
              </a:rPr>
              <a:t>-отрицательный,</a:t>
            </a:r>
            <a:r>
              <a:rPr lang="en-US" sz="800" dirty="0">
                <a:solidFill>
                  <a:sysClr val="windowText" lastClr="000000"/>
                </a:solidFill>
              </a:rPr>
              <a:t> </a:t>
            </a:r>
            <a:r>
              <a:rPr lang="ru-RU" sz="800" dirty="0">
                <a:solidFill>
                  <a:sysClr val="windowText" lastClr="000000"/>
                </a:solidFill>
              </a:rPr>
              <a:t>HE</a:t>
            </a:r>
            <a:r>
              <a:rPr lang="en-US" sz="800" dirty="0">
                <a:solidFill>
                  <a:sysClr val="windowText" lastClr="000000"/>
                </a:solidFill>
              </a:rPr>
              <a:t>R</a:t>
            </a:r>
            <a:r>
              <a:rPr lang="ru-RU" sz="800" dirty="0">
                <a:solidFill>
                  <a:sysClr val="windowText" lastClr="000000"/>
                </a:solidFill>
              </a:rPr>
              <a:t>2-положительный</a:t>
            </a:r>
            <a:endParaRPr lang="en-US" sz="800" dirty="0">
              <a:solidFill>
                <a:sysClr val="windowText" lastClr="000000"/>
              </a:solidFill>
            </a:endParaRPr>
          </a:p>
          <a:p>
            <a:pPr marL="228590" indent="-228590" algn="just" defTabSz="914360">
              <a:defRPr/>
            </a:pPr>
            <a:r>
              <a:rPr lang="ru-RU" sz="800" dirty="0">
                <a:solidFill>
                  <a:sysClr val="windowText" lastClr="000000"/>
                </a:solidFill>
              </a:rPr>
              <a:t>E</a:t>
            </a:r>
            <a:r>
              <a:rPr lang="en-US" sz="800" dirty="0">
                <a:solidFill>
                  <a:sysClr val="windowText" lastClr="000000"/>
                </a:solidFill>
              </a:rPr>
              <a:t>R</a:t>
            </a:r>
            <a:r>
              <a:rPr lang="ru-RU" sz="800" dirty="0">
                <a:solidFill>
                  <a:sysClr val="windowText" lastClr="000000"/>
                </a:solidFill>
              </a:rPr>
              <a:t>-отрицательный, HE</a:t>
            </a:r>
            <a:r>
              <a:rPr lang="en-US" sz="800" dirty="0">
                <a:solidFill>
                  <a:sysClr val="windowText" lastClr="000000"/>
                </a:solidFill>
              </a:rPr>
              <a:t>R</a:t>
            </a:r>
            <a:r>
              <a:rPr lang="ru-RU" sz="800" dirty="0">
                <a:solidFill>
                  <a:sysClr val="windowText" lastClr="000000"/>
                </a:solidFill>
              </a:rPr>
              <a:t>2-отрицательный. </a:t>
            </a:r>
            <a:endParaRPr lang="en-US" sz="800" dirty="0">
              <a:solidFill>
                <a:sysClr val="windowText" lastClr="000000"/>
              </a:solidFill>
            </a:endParaRPr>
          </a:p>
          <a:p>
            <a:pPr marL="0" indent="0" algn="just" defTabSz="914360">
              <a:buNone/>
              <a:defRPr/>
            </a:pPr>
            <a:r>
              <a:rPr lang="en-US" sz="800" dirty="0">
                <a:solidFill>
                  <a:sysClr val="windowText" lastClr="000000"/>
                </a:solidFill>
              </a:rPr>
              <a:t>	</a:t>
            </a:r>
            <a:r>
              <a:rPr lang="ru-RU" sz="800" dirty="0">
                <a:solidFill>
                  <a:sysClr val="windowText" lastClr="000000"/>
                </a:solidFill>
              </a:rPr>
              <a:t>Несмотря на совпадающие морфологические особенности, эти определяемые биомаркером подтипы демонстрируют различные результаты и ответы на терапию, а также различия в их глобальных геномном и транскриптомном профилях.</a:t>
            </a:r>
          </a:p>
          <a:p>
            <a:pPr marL="0" indent="0" algn="r" defTabSz="914360">
              <a:buNone/>
              <a:defRPr/>
            </a:pPr>
            <a:endParaRPr lang="ru-RU" dirty="0">
              <a:solidFill>
                <a:sysClr val="windowText" lastClr="000000"/>
              </a:solidFill>
              <a:latin typeface="Calibri"/>
            </a:endParaRPr>
          </a:p>
          <a:p>
            <a:pPr marL="0" indent="0" algn="r" defTabSz="914360">
              <a:buNone/>
              <a:defRPr/>
            </a:pPr>
            <a:endParaRPr lang="ru-RU" dirty="0">
              <a:solidFill>
                <a:sysClr val="windowText" lastClr="000000"/>
              </a:solidFill>
              <a:latin typeface="Calibri"/>
            </a:endParaRPr>
          </a:p>
          <a:p>
            <a:pPr marL="0" indent="0" algn="r" defTabSz="914360">
              <a:buNone/>
              <a:defRPr/>
            </a:pPr>
            <a:endParaRPr lang="ru-RU" dirty="0">
              <a:solidFill>
                <a:sysClr val="windowText" lastClr="000000"/>
              </a:solidFill>
              <a:latin typeface="Calibri"/>
            </a:endParaRPr>
          </a:p>
          <a:p>
            <a:pPr marL="0" indent="0" algn="r" defTabSz="914360">
              <a:buNone/>
              <a:defRPr/>
            </a:pPr>
            <a:endParaRPr lang="ru-RU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100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5761038" cy="3240088"/>
          </a:xfrm>
          <a:prstGeom prst="rect">
            <a:avLst/>
          </a:prstGeom>
          <a:solidFill>
            <a:srgbClr val="FFFFFF"/>
          </a:solidFill>
          <a:ln w="76200">
            <a:solidFill>
              <a:srgbClr val="328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6769" y="539924"/>
            <a:ext cx="5328592" cy="397848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chemeClr val="tx1">
                    <a:lumMod val="75000"/>
                  </a:schemeClr>
                </a:solidFill>
              </a:rPr>
              <a:t>Трижды негативный рак молочной железы - ТНРМЖ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53415" y="1115988"/>
            <a:ext cx="3384376" cy="172819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200" dirty="0">
                <a:solidFill>
                  <a:sysClr val="windowText" lastClr="000000"/>
                </a:solidFill>
              </a:rPr>
              <a:t>Подтип рака молочной железы с плохим прогнозом и отсутствием вариантов таргетной терапии. По сравнению с другими подтипами рака молочной железы, ТНРМЖ имеет более высокие уровни экспрессии лиганда запрограммированной смерти 1 (PD-L1), что может препятствовать развитию противоопухолевых Т-клеточных реакций</a:t>
            </a:r>
            <a:r>
              <a:rPr lang="ru-RU" sz="1200" dirty="0">
                <a:solidFill>
                  <a:sysClr val="windowText" lastClr="000000"/>
                </a:solidFill>
              </a:rPr>
              <a:t>.</a:t>
            </a:r>
            <a:endParaRPr lang="ru-RU" sz="1200" dirty="0">
              <a:solidFill>
                <a:sysClr val="windowText" lastClr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599" y="1115989"/>
            <a:ext cx="1900244" cy="138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0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0"/>
            <a:ext cx="5761038" cy="3240088"/>
          </a:xfrm>
          <a:prstGeom prst="rect">
            <a:avLst/>
          </a:prstGeom>
          <a:solidFill>
            <a:srgbClr val="FFFFFF"/>
          </a:solidFill>
          <a:ln w="76200">
            <a:solidFill>
              <a:srgbClr val="328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6223" y="467916"/>
            <a:ext cx="5328592" cy="397848"/>
          </a:xfrm>
        </p:spPr>
        <p:txBody>
          <a:bodyPr>
            <a:normAutofit/>
          </a:bodyPr>
          <a:lstStyle/>
          <a:p>
            <a:r>
              <a:rPr lang="ru-RU" sz="1500" b="1" dirty="0">
                <a:solidFill>
                  <a:schemeClr val="tx1">
                    <a:lumMod val="75000"/>
                  </a:schemeClr>
                </a:solidFill>
              </a:rPr>
              <a:t>Эпидемиология ТНРМЖ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60239" y="1115988"/>
            <a:ext cx="2590267" cy="1584176"/>
          </a:xfrm>
          <a:prstGeom prst="rect">
            <a:avLst/>
          </a:prstGeom>
        </p:spPr>
        <p:txBody>
          <a:bodyPr vert="horz" lIns="91436" tIns="45718" rIns="91436" bIns="45718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0" indent="-228590" defTabSz="914360">
              <a:defRPr/>
            </a:pPr>
            <a:r>
              <a:rPr lang="ru-RU" sz="1200" dirty="0">
                <a:solidFill>
                  <a:sysClr val="windowText" lastClr="000000"/>
                </a:solidFill>
              </a:rPr>
              <a:t>ТНРМЖ составляет 16% инвазивных карцином молочной железы (Cancer 2007; 109: 25)</a:t>
            </a:r>
            <a:endParaRPr lang="en-US" sz="1200" dirty="0">
              <a:solidFill>
                <a:sysClr val="windowText" lastClr="000000"/>
              </a:solidFill>
            </a:endParaRPr>
          </a:p>
          <a:p>
            <a:pPr marL="228590" indent="-228590" defTabSz="914360">
              <a:defRPr/>
            </a:pPr>
            <a:r>
              <a:rPr lang="ru-RU" sz="1200" dirty="0">
                <a:solidFill>
                  <a:sysClr val="windowText" lastClr="000000"/>
                </a:solidFill>
              </a:rPr>
              <a:t>Чаще встречается у молодых пациентов, чем другие типы инвазивной карциномы молочной железы (Cancer 2007; 109: 1721)</a:t>
            </a:r>
            <a:endParaRPr lang="en-US" sz="1200" dirty="0">
              <a:solidFill>
                <a:sysClr val="windowText" lastClr="000000"/>
              </a:solidFill>
            </a:endParaRPr>
          </a:p>
          <a:p>
            <a:pPr marL="228590" indent="-228590" defTabSz="914360">
              <a:defRPr/>
            </a:pPr>
            <a:r>
              <a:rPr lang="ru-RU" sz="1200" dirty="0">
                <a:solidFill>
                  <a:sysClr val="windowText" lastClr="000000"/>
                </a:solidFill>
              </a:rPr>
              <a:t>Чаще встречается у афроамериканцев (Cancer 2007; 110: 876)</a:t>
            </a:r>
          </a:p>
          <a:p>
            <a:pPr marL="228590" indent="-228590" defTabSz="914360">
              <a:defRPr/>
            </a:pPr>
            <a:endParaRPr lang="ru-RU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089" y="1197919"/>
            <a:ext cx="2448272" cy="92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4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5761038" cy="3240088"/>
          </a:xfrm>
          <a:prstGeom prst="rect">
            <a:avLst/>
          </a:prstGeom>
          <a:solidFill>
            <a:srgbClr val="FFFFFF"/>
          </a:solidFill>
          <a:ln w="76200">
            <a:solidFill>
              <a:srgbClr val="328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6223" y="467916"/>
            <a:ext cx="5328592" cy="397848"/>
          </a:xfrm>
        </p:spPr>
        <p:txBody>
          <a:bodyPr>
            <a:normAutofit/>
          </a:bodyPr>
          <a:lstStyle/>
          <a:p>
            <a:r>
              <a:rPr lang="ru-RU" sz="1500" b="1" dirty="0">
                <a:solidFill>
                  <a:schemeClr val="tx1">
                    <a:lumMod val="75000"/>
                  </a:schemeClr>
                </a:solidFill>
              </a:rPr>
              <a:t>Этиология ТНРМЖ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56035" y="865764"/>
            <a:ext cx="5288781" cy="2242214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Bef>
                <a:spcPts val="0"/>
              </a:spcBef>
              <a:buNone/>
            </a:pPr>
            <a:r>
              <a:rPr lang="ru-RU" sz="800" b="1" u="sng" dirty="0">
                <a:solidFill>
                  <a:srgbClr val="0070C0"/>
                </a:solidFill>
                <a:latin typeface="Arial" panose="020B0604020202020204" pitchFamily="34" charset="0"/>
              </a:rPr>
              <a:t>Репродуктивные и гормональные факторы могут играть роль в патогенезе заболевания</a:t>
            </a:r>
          </a:p>
          <a:p>
            <a:pPr marL="0" indent="0" fontAlgn="base">
              <a:spcBef>
                <a:spcPts val="0"/>
              </a:spcBef>
              <a:buNone/>
            </a:pPr>
            <a:endParaRPr lang="ru-RU" sz="800" b="1" u="sng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ts val="0"/>
              </a:spcBef>
            </a:pPr>
            <a:r>
              <a:rPr lang="ru-RU" sz="8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Снижение риска тройного отрицательного рака груди у нерожавших женщин (J Natl Cancer Inst 2011; 103: 470)</a:t>
            </a:r>
          </a:p>
          <a:p>
            <a:pPr fontAlgn="base">
              <a:spcBef>
                <a:spcPts val="0"/>
              </a:spcBef>
            </a:pPr>
            <a:r>
              <a:rPr lang="ru-RU" sz="8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Грудное вскармливание (≥ 6 месяцев) снижает риск тройного отрицательного рака груди (Cancer 2008; 113: 1521)</a:t>
            </a:r>
          </a:p>
          <a:p>
            <a:pPr fontAlgn="base">
              <a:spcBef>
                <a:spcPts val="0"/>
              </a:spcBef>
            </a:pPr>
            <a:r>
              <a:rPr lang="ru-RU" sz="8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Повышенный риск тройного отрицательного рака груди у молодых (≤ 40 лет) при использовании оральных контрацептивов (Cancer Epidemiol Biomarkers Prev 2009; 18: 1157)</a:t>
            </a:r>
          </a:p>
          <a:p>
            <a:pPr fontAlgn="base">
              <a:spcBef>
                <a:spcPts val="0"/>
              </a:spcBef>
            </a:pPr>
            <a:r>
              <a:rPr lang="ru-RU" sz="8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BRCA1 / 2 (Breast Dis 2010; 32:25)</a:t>
            </a:r>
          </a:p>
          <a:p>
            <a:pPr fontAlgn="base">
              <a:spcBef>
                <a:spcPts val="0"/>
              </a:spcBef>
            </a:pPr>
            <a:r>
              <a:rPr lang="ru-RU" sz="8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Большинство (71%) случаев рака груди у носителей BRCA1 </a:t>
            </a:r>
          </a:p>
          <a:p>
            <a:pPr marL="0" fontAlgn="base">
              <a:spcBef>
                <a:spcPts val="0"/>
              </a:spcBef>
            </a:pPr>
            <a:r>
              <a:rPr lang="ru-RU" sz="8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25% случаев рака груди у носителей BRCA2 (чаще сопряжена с гормон-позитивными РМЖ)</a:t>
            </a:r>
          </a:p>
          <a:p>
            <a:pPr marL="0" fontAlgn="base">
              <a:spcBef>
                <a:spcPts val="0"/>
              </a:spcBef>
            </a:pPr>
            <a:r>
              <a:rPr lang="ru-RU" sz="8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Тройной отрицательный рак груди составляет 17% случаев рака груди не являющихся носителями BRCA1/</a:t>
            </a:r>
            <a:r>
              <a:rPr lang="en-US" sz="8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BRCA</a:t>
            </a:r>
            <a:r>
              <a:rPr lang="ru-RU" sz="8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2.</a:t>
            </a:r>
          </a:p>
          <a:p>
            <a:pPr fontAlgn="base">
              <a:spcBef>
                <a:spcPts val="0"/>
              </a:spcBef>
            </a:pPr>
            <a:endParaRPr lang="en-US" sz="800" dirty="0">
              <a:latin typeface="Arial" panose="020B0604020202020204" pitchFamily="34" charset="0"/>
            </a:endParaRPr>
          </a:p>
          <a:p>
            <a:pPr marL="0" indent="0" fontAlgn="base">
              <a:spcBef>
                <a:spcPts val="0"/>
              </a:spcBef>
              <a:buNone/>
            </a:pPr>
            <a:r>
              <a:rPr lang="ru-RU" sz="800" b="1" u="sng" dirty="0">
                <a:solidFill>
                  <a:srgbClr val="0070C0"/>
                </a:solidFill>
                <a:latin typeface="Arial" panose="020B0604020202020204" pitchFamily="34" charset="0"/>
              </a:rPr>
              <a:t>Предшественники ТНРМЖ:</a:t>
            </a:r>
          </a:p>
          <a:p>
            <a:pPr marL="0" indent="0" fontAlgn="base">
              <a:spcBef>
                <a:spcPts val="0"/>
              </a:spcBef>
              <a:buNone/>
            </a:pPr>
            <a:endParaRPr lang="ru-RU" sz="800" b="1" u="sng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ts val="0"/>
              </a:spcBef>
            </a:pPr>
            <a:r>
              <a:rPr lang="ru-RU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микрогландулярный аденоз (MGA) или атипичный MGA является потенциальным предшественником некоторых ТНРМЖ.</a:t>
            </a:r>
          </a:p>
          <a:p>
            <a:pPr fontAlgn="base">
              <a:spcBef>
                <a:spcPts val="0"/>
              </a:spcBef>
            </a:pPr>
            <a:r>
              <a:rPr lang="ru-RU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Доказано, что некоторые атипичные MGA имеют сходные геномные изменения, ассоциированные с ТНРМЖ (чаще ацинарно-клеточной карциномой) (J Pathol 2016; 238: 677)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62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5761038" cy="3240088"/>
          </a:xfrm>
          <a:prstGeom prst="rect">
            <a:avLst/>
          </a:prstGeom>
          <a:solidFill>
            <a:srgbClr val="FFFFFF"/>
          </a:solidFill>
          <a:ln w="76200">
            <a:solidFill>
              <a:srgbClr val="3285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6223" y="467916"/>
            <a:ext cx="5328592" cy="397848"/>
          </a:xfrm>
        </p:spPr>
        <p:txBody>
          <a:bodyPr>
            <a:normAutofit/>
          </a:bodyPr>
          <a:lstStyle/>
          <a:p>
            <a:r>
              <a:rPr lang="ru-RU" sz="1500" b="1" dirty="0">
                <a:solidFill>
                  <a:schemeClr val="tx1">
                    <a:lumMod val="75000"/>
                  </a:schemeClr>
                </a:solidFill>
              </a:rPr>
              <a:t>Гистопатология ТНРМЖ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623" y="971973"/>
            <a:ext cx="1224136" cy="9233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624" y="2001509"/>
            <a:ext cx="1231826" cy="914679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72207" y="827957"/>
            <a:ext cx="3672408" cy="228413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Разнообразная морфология ТНРМЖ: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Low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и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High Grade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 (Adv Anat Pathol 2020; 27: 27)</a:t>
            </a:r>
          </a:p>
          <a:p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Низкой степени злокачественности: аденоид-кистозная карцинома, секреторная карцинома, метапластическая карцинома, аденосквамозная карцинома низкой степени злокачественности,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Tall-cell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 карцинома.</a:t>
            </a:r>
          </a:p>
          <a:p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Высокой степени: инфильтрирующая протоковая карцинома,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NOS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 плоскоклеточная карцинома, веретено-клеточная карцинома, карцинома с гетерологичными элементами, карцинома с медуллярными чертами. </a:t>
            </a:r>
          </a:p>
        </p:txBody>
      </p:sp>
    </p:spTree>
    <p:extLst>
      <p:ext uri="{BB962C8B-B14F-4D97-AF65-F5344CB8AC3E}">
        <p14:creationId xmlns:p14="http://schemas.microsoft.com/office/powerpoint/2010/main" val="146983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ARPPTCOMPATIBLERD03" val="RXP"/>
  <p:tag name="VARPPTTYPE" val="RXP"/>
  <p:tag name="VARPPTSLIDEFORMAT" val="RXP"/>
  <p:tag name="VARPPTCOMPATIBLE4" val="RXP"/>
  <p:tag name="VARSAVEMESSAGETIMESTAMP" val="RXP11.10.202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2009</TotalTime>
  <Words>1913</Words>
  <Application>Microsoft Office PowerPoint</Application>
  <PresentationFormat>Произвольный</PresentationFormat>
  <Paragraphs>197</Paragraphs>
  <Slides>34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ДИАГНОСТИКА ТРОЙНОГО НЕГАТИВНОГО РАКА МОЛОЧНОЙ ЖЕЛЕЗЫ В РЕСПУБЛИКЕ КАЗАХСТАН</vt:lpstr>
      <vt:lpstr>Структура заболеваемости ЗН в Казахстане в 2019 г.</vt:lpstr>
      <vt:lpstr>Заболеваемость ЗН в Казахстане среди женщин в 2019 г. – «лидирует» РМЖ</vt:lpstr>
      <vt:lpstr>Презентация PowerPoint</vt:lpstr>
      <vt:lpstr>Рак молочной железы</vt:lpstr>
      <vt:lpstr>Трижды негативный рак молочной железы - ТНРМЖ</vt:lpstr>
      <vt:lpstr>Эпидемиология ТНРМЖ</vt:lpstr>
      <vt:lpstr>Этиология ТНРМЖ</vt:lpstr>
      <vt:lpstr>Гистопатология ТНРМЖ </vt:lpstr>
      <vt:lpstr>Гистопатология ТНРМЖ </vt:lpstr>
      <vt:lpstr>Гистопатология ТНРМЖ </vt:lpstr>
      <vt:lpstr>Иммуногистохимический профиль ТНРМЖ</vt:lpstr>
      <vt:lpstr>Презентация PowerPoint</vt:lpstr>
      <vt:lpstr>Прогностические факторы</vt:lpstr>
      <vt:lpstr>ТНРМЖ</vt:lpstr>
      <vt:lpstr>Биология и роль PD-1 и PD-L1</vt:lpstr>
      <vt:lpstr>Взаимодействие рецептора PD-1 с лигандами PD-L1 / L2</vt:lpstr>
      <vt:lpstr>Презентация PowerPoint</vt:lpstr>
      <vt:lpstr>Диагностические наборы для ИГХ выявления экспрессии PD-L1</vt:lpstr>
      <vt:lpstr>Системы интерпретации результатов </vt:lpstr>
      <vt:lpstr>Презентация PowerPoint</vt:lpstr>
      <vt:lpstr>Микроокружение опухоли</vt:lpstr>
      <vt:lpstr>Микроокружение опухоли</vt:lpstr>
      <vt:lpstr>Микроокружение опухоли: какова роль PD-L1?</vt:lpstr>
      <vt:lpstr>Количественная оценка TIL</vt:lpstr>
      <vt:lpstr>Количественная оценка TIL</vt:lpstr>
      <vt:lpstr>Анализ PD-L1 на иммунных клетках (IC) демонстрирует яркое окрашивание иммунных клеток, инфильтрирующих опухоль и самих опухолевых клеток (TC) при использовании клона 22C3</vt:lpstr>
      <vt:lpstr>Выводы</vt:lpstr>
      <vt:lpstr>Трудности патоморфологической диагностики в РК</vt:lpstr>
      <vt:lpstr>C-r молочной железы. пациентка 1990 г. больная с 2021 г., прогрессирование на фоне ХТ</vt:lpstr>
      <vt:lpstr>PDL1/SP263: CPS=65</vt:lpstr>
      <vt:lpstr>Аденоидкистозная карцинома, солидно-базалоидный тип </vt:lpstr>
      <vt:lpstr>Аденоидкистозная карцинома, солидно-базалоидный тип 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Тимур</dc:creator>
  <cp:lastModifiedBy>Сатбаева ЭБ</cp:lastModifiedBy>
  <cp:revision>64</cp:revision>
  <dcterms:created xsi:type="dcterms:W3CDTF">2021-04-21T03:58:31Z</dcterms:created>
  <dcterms:modified xsi:type="dcterms:W3CDTF">2022-09-23T16:35:12Z</dcterms:modified>
</cp:coreProperties>
</file>